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</p:sldMasterIdLst>
  <p:notesMasterIdLst>
    <p:notesMasterId r:id="rId42"/>
  </p:notesMasterIdLst>
  <p:sldIdLst>
    <p:sldId id="391" r:id="rId5"/>
    <p:sldId id="392" r:id="rId6"/>
    <p:sldId id="268" r:id="rId7"/>
    <p:sldId id="273" r:id="rId8"/>
    <p:sldId id="278" r:id="rId9"/>
    <p:sldId id="279" r:id="rId10"/>
    <p:sldId id="280" r:id="rId11"/>
    <p:sldId id="281" r:id="rId12"/>
    <p:sldId id="282" r:id="rId13"/>
    <p:sldId id="283" r:id="rId14"/>
    <p:sldId id="336" r:id="rId15"/>
    <p:sldId id="337" r:id="rId16"/>
    <p:sldId id="284" r:id="rId17"/>
    <p:sldId id="301" r:id="rId18"/>
    <p:sldId id="286" r:id="rId19"/>
    <p:sldId id="388" r:id="rId20"/>
    <p:sldId id="287" r:id="rId21"/>
    <p:sldId id="302" r:id="rId22"/>
    <p:sldId id="288" r:id="rId23"/>
    <p:sldId id="292" r:id="rId24"/>
    <p:sldId id="386" r:id="rId25"/>
    <p:sldId id="373" r:id="rId26"/>
    <p:sldId id="290" r:id="rId27"/>
    <p:sldId id="291" r:id="rId28"/>
    <p:sldId id="293" r:id="rId29"/>
    <p:sldId id="294" r:id="rId30"/>
    <p:sldId id="295" r:id="rId31"/>
    <p:sldId id="296" r:id="rId32"/>
    <p:sldId id="297" r:id="rId33"/>
    <p:sldId id="285" r:id="rId34"/>
    <p:sldId id="304" r:id="rId35"/>
    <p:sldId id="305" r:id="rId36"/>
    <p:sldId id="393" r:id="rId37"/>
    <p:sldId id="394" r:id="rId38"/>
    <p:sldId id="396" r:id="rId39"/>
    <p:sldId id="395" r:id="rId40"/>
    <p:sldId id="26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F1FDE-0EBE-4D93-9D4D-16184E0161A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64FE3-4C15-4924-830E-AF154D49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0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374EC5D8-335F-9F79-EF5B-B40215A922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D02C21-D733-43EF-8EB7-33A8BA6A3D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9328E57F-6859-C557-DA8F-213DCC31A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9B0468AD-9334-9C60-0DD8-A3408023A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8AFAD9F-B956-D858-C013-5ED5C37BA6A8}"/>
              </a:ext>
            </a:extLst>
          </p:cNvPr>
          <p:cNvGrpSpPr>
            <a:grpSpLocks/>
          </p:cNvGrpSpPr>
          <p:nvPr/>
        </p:nvGrpSpPr>
        <p:grpSpPr bwMode="auto">
          <a:xfrm>
            <a:off x="508001" y="457200"/>
            <a:ext cx="11197167" cy="5562600"/>
            <a:chOff x="240" y="288"/>
            <a:chExt cx="5290" cy="3504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2F224AF0-CBED-30C2-681B-F5D799AAAC4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F46DD58C-A44A-8EAA-2669-C59F676E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E19EF690-1C10-684B-47C4-28C51AE1F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720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25600" y="838200"/>
            <a:ext cx="90424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85344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D0CE8BE-E9E6-E9D8-8DE0-FF8B11866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15434" y="6248400"/>
            <a:ext cx="273896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86F5303-99D0-5B11-7BDA-04D0FA72B9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334934" y="6248400"/>
            <a:ext cx="385021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CB6F681-D299-E33A-A34D-62DD8EDC6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50867" y="6257925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5CFA3A-DC4A-480B-A295-4BFE5D7F5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892732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A91A411-2D94-EC2B-A880-606E7A32A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55827F4-2104-A046-4C24-04EBC208F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5820B5F-CB41-EBBB-F336-5C8CA5F7D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5A9B7-A177-4EC6-B656-2F16D60D8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51100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473076"/>
            <a:ext cx="271780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473076"/>
            <a:ext cx="795020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7FCE72F-D437-6471-4694-75EEC544C7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5D3AF69-DB8F-BA66-6EFB-78FB62821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77B5F55-5DED-8E8E-D131-ABA56E38D5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4BB6-6603-4535-878B-6B8FC8CA5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677964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4A0DEB-F832-0A96-506B-B68E2C4A464A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DE1C863-12FE-567E-05E5-833A641CEB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795FB76-0232-7080-A739-9D231555FB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32CAE18-E05B-449A-A266-D0F15FBCBE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E45C959-15FC-5BA4-D554-0C9DDA74FCB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F7D9738-8F98-11F0-0BCA-4D72E0B06BF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C9F6E004-F925-8C81-710D-016B1EDC31C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167393C5-F9CD-FBA1-AC49-E7D52031FA7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7F1E12E-0B89-8245-FB30-146E61C3A9D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223C9D6-AB17-ACAC-6136-3C9E73D10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0D37D49A-62E0-28B3-73BD-E6E48BEA4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054388-FC66-40E3-BA10-57BC81B9A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715358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D172806-B6A3-4C2D-44B6-596BFBF3A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961F6A7-B959-22CB-6E4C-4FC06B5C9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9ED3ED9-DF08-61DD-47A4-541EFECEB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4EE9-1F83-437F-A06B-A209DC11D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392658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37B6505-CA13-FE13-BB69-B90EF75C1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77CB9EF-37C8-0E5D-537D-4D278CB57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91E3FC1-931A-CD10-03E8-758B129AA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971D3-B71D-4260-B895-BDD142A4E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52723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BAD78F8-286A-43DB-8896-5CBA3944B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C84D646-F701-FD3D-2BAD-41DDF393A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74C54BD-EB83-E013-01AD-D11DB4D2E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DA266-F481-430A-A31D-975AE9DA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295183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10845E9-1E01-49FF-A35A-7F8FE4EDC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553A042-72E7-A691-D9FA-63EF5B574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7280264-9696-909B-CDE3-F464EE3D4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60AF2-D49C-4B50-922E-5F9D425C5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272200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1EAD4D2-AB83-F1AC-D169-8A28E3FDC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4DE3767-ADE4-3E3F-6065-5DC37FFDE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4C1BEE1-52FC-08DF-96F0-6E6462B07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0E3E6-84C6-4C7E-9EC6-C1943A11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2259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DDA61131-43D1-5A25-6C4A-967C0587A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A5C5DF2-BF97-0657-4BB4-5243827C7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4BD98C7-8240-1563-EF9C-A256B85AA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CCC98-81FF-4527-AB3E-727AC8782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87298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7529967-278A-7D46-5530-29EE668F0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A5B5161-71DC-F523-9D88-012672867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274C182-37CF-7130-8D09-BC0A7B757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95FA-A447-4362-8B28-14163E709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91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69AE098-715D-CDE7-7DE3-CE8D1A63D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0C8116D-8FBE-3D07-D4A6-BB3D62F15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DD0B0EF-3F94-4B45-9870-99FD0DC3E3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DC360-E4FB-4F94-930D-2680529AE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77039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D72C8DC-F827-ED44-DD77-9F82E1F21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508BC61-1DF5-F8DF-8372-2207A02A4C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C678222-A5BC-BCC9-DBE0-62F3F6E04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A713-1007-4C13-8EEE-1D911B4CF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144860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EB21C14-6A67-9DDC-88BB-FCDFF045E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A5CC0DF-3DA3-4AD8-6ED2-4FB500006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83A5CF7-A81B-4EE2-3D6D-C039EE378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04F5-CEF0-4C01-A914-D7535A6F2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100419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2057557-6018-9D4F-7AE9-17A9815E6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53FDDDD-EAC7-1E62-214B-9E33D5536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19BF407-C80A-9CCD-2FB8-5AE33FAB1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4E7F-2122-4CF5-93A1-1AB91C023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309205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67ED0F6-2479-16AF-1E26-126C3241B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E7A2E5A-3303-1B91-CB93-69A2C239A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658936E-809F-051E-9864-4E9A9D976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6DDDE-B292-41DD-A273-14FCB659A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319035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CF6967B-2815-4CE2-A633-C7FDF20D4660}"/>
              </a:ext>
            </a:extLst>
          </p:cNvPr>
          <p:cNvGrpSpPr>
            <a:grpSpLocks/>
          </p:cNvGrpSpPr>
          <p:nvPr/>
        </p:nvGrpSpPr>
        <p:grpSpPr bwMode="auto">
          <a:xfrm>
            <a:off x="2889251" y="563563"/>
            <a:ext cx="6400800" cy="6151562"/>
            <a:chOff x="1365" y="355"/>
            <a:chExt cx="3024" cy="387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BB3A4CE-D7BF-9525-83CE-5F76165AB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B83171C-25A5-1300-A366-97C51EDE0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78B4F91-0461-6E9B-77CE-4D8337486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18D3557-D57F-2BB1-2D0B-0DF201D09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1F0B615-E235-280C-674B-08ED2F83C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6835E56-9420-FDE0-ED8C-77D59CF30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1954C25-E796-0F26-1A3A-B6E3F6638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B2961EF-BB8D-2683-A90C-7CAB16EE8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6FE8CBF-F999-D9B1-FCE5-2A2462574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F34D720-9B88-D306-6336-CC0A165B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82F23B9-C5AA-8B3A-B5D7-61FA1E2C5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2C9F423-F729-2918-7E06-C515A308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D4A9B68-2FDE-8511-7923-59651FDFB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E6D251C-6199-A6BE-8284-00770F54B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D975EF5F-31E8-823A-EA6F-2FD728B49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7B05D42-8168-0CCB-A405-AE835C695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7752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52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646F1232-406C-C43F-857C-0BE647B058B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A7B6089D-746D-DB4C-1248-01770BE6D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3CD1157F-62F0-D9D5-4983-4E3B403E3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0B95DA-B4FD-47C3-883E-A826C75B3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302857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95F77B76-4869-5537-D8B9-C0C26372D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DC9103FD-D697-086A-30CD-628B17119D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A5469-D1EB-41EE-A38E-B6B10E9E6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A556D361-F4F2-8838-02B1-0FBF8F2508A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1083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89D23F4A-6D46-12D7-7293-B5E3EC9C1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C4A6E1DE-4320-546F-9989-EE3156FF08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4BFE7-411E-4DAA-942C-ED7F2A3D3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95F51A64-B375-BB49-DA67-F2ABC343AE8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1929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7165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165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B163B569-D578-59D6-2804-06A141240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6648F235-AA43-E3D3-31C1-F6B98045CD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D82D-4E6E-4BA1-AE46-6F1A0E2EC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1A1BC854-CBF4-391F-98AF-42D7CBEBB74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93740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B55899E-006E-5192-4ADF-FC99F5AF6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E25609C9-9A8A-51E3-DE4E-01BC8EA2E7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CDFAD-25D1-4B7E-A57B-E354F597A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E2111BD5-58B7-C72C-DC23-224C93BE99A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17059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7D72C637-9C5B-F361-22AF-90B6B4DAB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7B85C9D-FB81-2FDA-C032-AD893CEA15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B326-9FE4-4B8C-933C-DB3312514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8753E947-931A-3AAB-ABAF-37FB719AED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8721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63C6A68-8A2C-01CD-A0A2-0E1A493B4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011AD23-4A59-6E09-2A27-A6CAEF041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80A0949-377B-C1F7-F8B6-AECD05A77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B2A57-8323-4E5F-AF39-01C03E892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97256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8099053A-490F-C983-65A1-BD5816D3E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324827E9-0C9F-239E-0469-76C8374769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1C11-DC53-4725-A9ED-0B4DC97AC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E2CBFC5E-6723-E370-BD54-AD4EC5B09EB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55601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606EA7CA-8D18-29F6-FF83-E3708EF29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9950167C-9832-ADDF-5BD6-BF2501B61C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3B3A-5867-4675-878A-F7EEC3DD9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D0DF16AC-F4E2-8D4E-72B4-4DB598A0D56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6148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D7E379BA-2F8D-0801-F04B-53697D827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0669538E-2761-DFF0-0894-97E410889E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9B0BC-EE0F-4D3C-85A4-BA970E7F4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0AD1D1A5-85E3-D976-2C52-07E1B7F5B2B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19135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8A391C0B-82E3-11C3-C1D4-A8AADED065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4DA4451B-57C4-A982-6F33-50DEC14420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29999-0CEC-418D-891E-ACB84ACBE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48E9DF1-CAE6-BF2D-2DAC-0168F87ED28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05264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40005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0005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E9020E3D-1DF9-EEC7-B75B-D5E1C08B2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08A1D2E9-EF85-7E4C-2E38-5EC377C88C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B491-AFD0-4A17-A733-7E044D4F4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DBE6D11D-A98F-1913-DD3A-7CBE2E0A881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0495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F755DD18-39AD-7D41-F6C6-A81EBE435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1708150"/>
            <a:ext cx="1219623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B23D64B8-450C-7271-509D-6C44A096281E}"/>
              </a:ext>
            </a:extLst>
          </p:cNvPr>
          <p:cNvSpPr>
            <a:spLocks/>
          </p:cNvSpPr>
          <p:nvPr/>
        </p:nvSpPr>
        <p:spPr bwMode="auto">
          <a:xfrm>
            <a:off x="0" y="842964"/>
            <a:ext cx="3862917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657601" y="427038"/>
            <a:ext cx="8532284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588000" y="1828800"/>
            <a:ext cx="6096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AE076E-6DA5-E5A6-0F64-B3008E2ED2E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8D1308E-CA02-1366-179F-254B6C9FF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349AF9E-033C-AA69-98E8-034342748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9EAEFD-5BDD-4142-8451-91F204E84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346350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F2B07B-5F2C-A747-149A-A1FA2ADA6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09F884-0995-D5B5-171A-5368FBB08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72B9695-9923-EC79-DE52-50B34206C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1687-311C-4F70-A2A6-76D109B07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662674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6ABA92-45CA-E6DD-03FE-28C5CF426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F53BAB-F60C-0A09-7C97-8CFCB448A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23A587-1C34-1906-D74E-7202B8490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A88D8-D43C-4F98-A1E0-597CCEA9D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023221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92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AE0AE-2943-1A80-AFF8-732F864B1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19AD1C-9ED9-79D3-DD49-A0F5AD931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3868402-86D7-9FC6-5155-8280B68AF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6D5F-399B-481A-9304-4458BED55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150833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FB4394-E25D-319D-8DD5-120A0B2E2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3288EB8-00ED-18E5-8E13-AB188B859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C09B6D3-5C6E-CB0C-A9FB-A3CB0F2A8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14A5-6D1E-4234-B7C6-B9933C973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85063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D0EDC89-EA2F-5909-3362-4F90BA1CB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45CB261-F88A-2813-9ADC-20FCA5511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6E2FFD5-C06C-FEFF-1404-D6FF06BD0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04C7E-7403-4349-A68A-A240ABFEE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162605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BD21CC-F2E8-9F9A-B7FF-A2490CDFA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6C9F7E-2793-28D7-46AE-84F0A05DA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8AD47B0-6C37-DCFE-0AAE-48DF69B3E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5123E-697F-4BAA-BD47-E18C1AB15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487102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399ACB2-B5EC-7F1C-930A-ED3C341CC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0E36023-51C7-B81E-C0A6-17E512B63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58116E0-0B33-6370-32D8-A8C5CB3F2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A3152-634E-430D-B05C-85D68AD9C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976129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09F4BD-6280-B4CF-100B-52132CB4E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177240-627E-60EF-7C1A-0E5EBF7C6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EC4FA8E-3182-7553-DBE9-A4A253165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E320-AB53-4CBA-B720-FC23CE269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601454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97D45A-20EB-D175-B01F-60924F9C9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70FB38-45B9-5786-7899-AB1A36038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A0ECB58-2061-FAA1-1F0E-4672AB8A9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E7DE-11A3-4E7D-BADA-531CDEDD3A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368545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0E47CC-09C6-28F4-D04C-758429659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D6EE75-48DC-DCD6-746B-97EF07E9F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90CBB84-B914-1BD3-1DED-CC8CA3E26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1E5F-DCD3-41F5-9C14-9EF2E511B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827511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609600"/>
            <a:ext cx="2032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9200" y="609600"/>
            <a:ext cx="5892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57CB16-8E6B-9DAC-BD9A-5C5F641DC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4EF3BD-A361-3DFE-7B68-9E6289329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16B6462-9D1E-5B68-CCFA-91F30866C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C0C1-64B2-4D9C-8B25-03ABC28B4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147250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3C480BB-02D4-22F2-6295-7060E9055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D86CB99-1F3F-6FF1-1E07-BE82A4FC0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4D5B5BC-A0A4-E33E-9AC6-CBEEDC5D0E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6616E-08CE-4F34-BD4B-32ACA337D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492227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0759325-2A82-A6F1-B868-AE4EF0B54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0FDB03-2AE3-D7A2-66B7-2AE7F25B0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98F901C-D850-43C8-D0CE-2E1242C10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7D6A7-F6FE-48C7-9B27-4518B0A12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97458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F827624-A520-A7B5-1306-817E89FB4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8DD8D9B-EB15-E70A-5C20-5D80A3964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F91F940-8C3C-6827-6407-FE846DBAF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F988-3B54-470A-A166-69FCB361F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4777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4F69BB4-D6E4-899F-20E0-AF17BF2A6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0DBA009-8E99-FBEF-CBD8-78BA2DF14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0A8F26F-0EDE-2453-CDE9-0064D3347F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042B6-1543-4C9D-85F3-EF42EF2BB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333930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1B67B7B-72DA-BCEC-CD58-56D1F7C383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CD1F568-3EE2-D883-D205-770E48D83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2EB7B62-14DD-B1E5-5264-7136A75C4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A51E-3A9C-4561-9046-F6C0628E8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795315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FFA97002-A4F8-2FE7-9F9F-F510C87EEE4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"/>
            <a:ext cx="11582400" cy="5943600"/>
            <a:chOff x="144" y="144"/>
            <a:chExt cx="5472" cy="3744"/>
          </a:xfrm>
        </p:grpSpPr>
        <p:sp>
          <p:nvSpPr>
            <p:cNvPr id="6152" name="Rectangle 3">
              <a:extLst>
                <a:ext uri="{FF2B5EF4-FFF2-40B4-BE49-F238E27FC236}">
                  <a16:creationId xmlns:a16="http://schemas.microsoft.com/office/drawing/2014/main" id="{15FB7E4B-CC1A-D395-A676-5F84DC9FB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3" name="Rectangle 4">
              <a:extLst>
                <a:ext uri="{FF2B5EF4-FFF2-40B4-BE49-F238E27FC236}">
                  <a16:creationId xmlns:a16="http://schemas.microsoft.com/office/drawing/2014/main" id="{F8E05C22-D781-3227-F9D0-007DAAB8942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4" name="Line 5">
              <a:extLst>
                <a:ext uri="{FF2B5EF4-FFF2-40B4-BE49-F238E27FC236}">
                  <a16:creationId xmlns:a16="http://schemas.microsoft.com/office/drawing/2014/main" id="{E77C11DD-6EC1-9689-FF4D-4D4FD6B9D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6147" name="Rectangle 6">
            <a:extLst>
              <a:ext uri="{FF2B5EF4-FFF2-40B4-BE49-F238E27FC236}">
                <a16:creationId xmlns:a16="http://schemas.microsoft.com/office/drawing/2014/main" id="{261DAB8E-B64A-2F88-99A6-60C2A33CD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73075"/>
            <a:ext cx="1087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69DA881A-6614-C7FF-AF53-698D5771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828800"/>
            <a:ext cx="10871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1016" name="Rectangle 8">
            <a:extLst>
              <a:ext uri="{FF2B5EF4-FFF2-40B4-BE49-F238E27FC236}">
                <a16:creationId xmlns:a16="http://schemas.microsoft.com/office/drawing/2014/main" id="{39C1C43D-04D4-A912-1BFD-4D75DDDDE8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7" name="Rectangle 9">
            <a:extLst>
              <a:ext uri="{FF2B5EF4-FFF2-40B4-BE49-F238E27FC236}">
                <a16:creationId xmlns:a16="http://schemas.microsoft.com/office/drawing/2014/main" id="{0A9F3D7D-99F2-5783-1DB3-7B80A3AE02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8" name="Rectangle 10">
            <a:extLst>
              <a:ext uri="{FF2B5EF4-FFF2-40B4-BE49-F238E27FC236}">
                <a16:creationId xmlns:a16="http://schemas.microsoft.com/office/drawing/2014/main" id="{E9B66CB3-A82B-A130-4DEE-8F06907192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3E92AD-247A-45C8-903C-F92C7852F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7270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9677A49F-3099-813B-5006-09BB97226F9E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171" name="Freeform 3">
              <a:extLst>
                <a:ext uri="{FF2B5EF4-FFF2-40B4-BE49-F238E27FC236}">
                  <a16:creationId xmlns:a16="http://schemas.microsoft.com/office/drawing/2014/main" id="{243AA608-E080-2D95-7405-7D4C42EC121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172" name="Freeform 4">
              <a:extLst>
                <a:ext uri="{FF2B5EF4-FFF2-40B4-BE49-F238E27FC236}">
                  <a16:creationId xmlns:a16="http://schemas.microsoft.com/office/drawing/2014/main" id="{7C738B50-9C73-CAF7-B6DB-67C828875C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173" name="Freeform 5">
              <a:extLst>
                <a:ext uri="{FF2B5EF4-FFF2-40B4-BE49-F238E27FC236}">
                  <a16:creationId xmlns:a16="http://schemas.microsoft.com/office/drawing/2014/main" id="{3E2A585B-1D22-9C78-373F-1ACD4A2336E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174" name="Freeform 6">
              <a:extLst>
                <a:ext uri="{FF2B5EF4-FFF2-40B4-BE49-F238E27FC236}">
                  <a16:creationId xmlns:a16="http://schemas.microsoft.com/office/drawing/2014/main" id="{6B648EAE-6B3A-2051-8DC4-365D68B2753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0" name="Oval 7">
              <a:extLst>
                <a:ext uri="{FF2B5EF4-FFF2-40B4-BE49-F238E27FC236}">
                  <a16:creationId xmlns:a16="http://schemas.microsoft.com/office/drawing/2014/main" id="{0119A72E-0767-9351-EDD1-3D8EA9021CB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2061" name="Oval 8">
              <a:extLst>
                <a:ext uri="{FF2B5EF4-FFF2-40B4-BE49-F238E27FC236}">
                  <a16:creationId xmlns:a16="http://schemas.microsoft.com/office/drawing/2014/main" id="{5EF53767-02AF-A4BD-E4F5-63BED6F2E26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2062" name="Oval 9">
              <a:extLst>
                <a:ext uri="{FF2B5EF4-FFF2-40B4-BE49-F238E27FC236}">
                  <a16:creationId xmlns:a16="http://schemas.microsoft.com/office/drawing/2014/main" id="{F0744811-8388-4508-A9C4-6A6A2341283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</p:grpSp>
      <p:sp>
        <p:nvSpPr>
          <p:cNvPr id="7178" name="Rectangle 10">
            <a:extLst>
              <a:ext uri="{FF2B5EF4-FFF2-40B4-BE49-F238E27FC236}">
                <a16:creationId xmlns:a16="http://schemas.microsoft.com/office/drawing/2014/main" id="{1EB71D54-F3D6-612A-11CE-06789EC5E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CA5326B2-7649-563F-A846-41222997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4390E695-0BF8-957E-989F-2FF28AF3AA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DFBA5FEF-86DA-DA9C-DFF6-87B8F2041D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109DCCB0-3903-92C8-9695-84C7608AC5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26767E07-BD86-48A4-9932-5B6F0D4FF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2561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4C4C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ECFC881C-98D7-24D7-8C1D-FA231B52780A}"/>
              </a:ext>
            </a:extLst>
          </p:cNvPr>
          <p:cNvGrpSpPr>
            <a:grpSpLocks/>
          </p:cNvGrpSpPr>
          <p:nvPr/>
        </p:nvGrpSpPr>
        <p:grpSpPr bwMode="auto">
          <a:xfrm>
            <a:off x="2889251" y="563563"/>
            <a:ext cx="6400800" cy="6151562"/>
            <a:chOff x="1365" y="355"/>
            <a:chExt cx="3024" cy="3875"/>
          </a:xfrm>
        </p:grpSpPr>
        <p:sp>
          <p:nvSpPr>
            <p:cNvPr id="8200" name="Freeform 3">
              <a:extLst>
                <a:ext uri="{FF2B5EF4-FFF2-40B4-BE49-F238E27FC236}">
                  <a16:creationId xmlns:a16="http://schemas.microsoft.com/office/drawing/2014/main" id="{DB73ECDE-D06F-5467-5311-E2FD35B0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01" name="Freeform 4">
              <a:extLst>
                <a:ext uri="{FF2B5EF4-FFF2-40B4-BE49-F238E27FC236}">
                  <a16:creationId xmlns:a16="http://schemas.microsoft.com/office/drawing/2014/main" id="{B493ED56-25C8-D760-A887-AE96840C9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02" name="Freeform 5">
              <a:extLst>
                <a:ext uri="{FF2B5EF4-FFF2-40B4-BE49-F238E27FC236}">
                  <a16:creationId xmlns:a16="http://schemas.microsoft.com/office/drawing/2014/main" id="{1BC30FB7-AB88-EA20-7510-9B54A26CF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03" name="Freeform 6">
              <a:extLst>
                <a:ext uri="{FF2B5EF4-FFF2-40B4-BE49-F238E27FC236}">
                  <a16:creationId xmlns:a16="http://schemas.microsoft.com/office/drawing/2014/main" id="{03B313AF-CC81-43B9-5D46-33EB79E9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04" name="Freeform 7">
              <a:extLst>
                <a:ext uri="{FF2B5EF4-FFF2-40B4-BE49-F238E27FC236}">
                  <a16:creationId xmlns:a16="http://schemas.microsoft.com/office/drawing/2014/main" id="{FC459AE4-4844-E69C-4361-742A112F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05" name="Freeform 8">
              <a:extLst>
                <a:ext uri="{FF2B5EF4-FFF2-40B4-BE49-F238E27FC236}">
                  <a16:creationId xmlns:a16="http://schemas.microsoft.com/office/drawing/2014/main" id="{2274BD31-61B8-5041-80D2-B0431FE80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06" name="Freeform 9">
              <a:extLst>
                <a:ext uri="{FF2B5EF4-FFF2-40B4-BE49-F238E27FC236}">
                  <a16:creationId xmlns:a16="http://schemas.microsoft.com/office/drawing/2014/main" id="{1FD5AA70-E08B-829C-E143-E7C0F70E5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07" name="Freeform 10">
              <a:extLst>
                <a:ext uri="{FF2B5EF4-FFF2-40B4-BE49-F238E27FC236}">
                  <a16:creationId xmlns:a16="http://schemas.microsoft.com/office/drawing/2014/main" id="{D4A8DD23-844A-0458-41D2-3BA365C93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08" name="Freeform 11">
              <a:extLst>
                <a:ext uri="{FF2B5EF4-FFF2-40B4-BE49-F238E27FC236}">
                  <a16:creationId xmlns:a16="http://schemas.microsoft.com/office/drawing/2014/main" id="{99D3F8F2-CDC1-6632-13A6-4F93C9692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09" name="Freeform 12">
              <a:extLst>
                <a:ext uri="{FF2B5EF4-FFF2-40B4-BE49-F238E27FC236}">
                  <a16:creationId xmlns:a16="http://schemas.microsoft.com/office/drawing/2014/main" id="{87785F1A-77B4-8FAC-4255-0D25E3C1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0" name="Freeform 13">
              <a:extLst>
                <a:ext uri="{FF2B5EF4-FFF2-40B4-BE49-F238E27FC236}">
                  <a16:creationId xmlns:a16="http://schemas.microsoft.com/office/drawing/2014/main" id="{6DBA1A05-0416-0EAD-FE13-723A85F23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1" name="Freeform 14">
              <a:extLst>
                <a:ext uri="{FF2B5EF4-FFF2-40B4-BE49-F238E27FC236}">
                  <a16:creationId xmlns:a16="http://schemas.microsoft.com/office/drawing/2014/main" id="{AD7CECB7-8670-E4EA-9145-AD571455A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2" name="Freeform 15">
              <a:extLst>
                <a:ext uri="{FF2B5EF4-FFF2-40B4-BE49-F238E27FC236}">
                  <a16:creationId xmlns:a16="http://schemas.microsoft.com/office/drawing/2014/main" id="{8B7B94A3-866C-7F7A-7052-EEF9E94F2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3" name="Freeform 16">
              <a:extLst>
                <a:ext uri="{FF2B5EF4-FFF2-40B4-BE49-F238E27FC236}">
                  <a16:creationId xmlns:a16="http://schemas.microsoft.com/office/drawing/2014/main" id="{10E81AA2-37C9-4698-2200-DEE24E495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4" name="Oval 17">
              <a:extLst>
                <a:ext uri="{FF2B5EF4-FFF2-40B4-BE49-F238E27FC236}">
                  <a16:creationId xmlns:a16="http://schemas.microsoft.com/office/drawing/2014/main" id="{1D77216B-CC30-AB6C-A56F-7F37F9A7B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00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</p:txBody>
        </p:sp>
        <p:sp>
          <p:nvSpPr>
            <p:cNvPr id="8215" name="Freeform 18">
              <a:extLst>
                <a:ext uri="{FF2B5EF4-FFF2-40B4-BE49-F238E27FC236}">
                  <a16:creationId xmlns:a16="http://schemas.microsoft.com/office/drawing/2014/main" id="{C34B9F86-8828-C65E-A74F-DA82F637F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76499" name="Rectangle 19">
            <a:extLst>
              <a:ext uri="{FF2B5EF4-FFF2-40B4-BE49-F238E27FC236}">
                <a16:creationId xmlns:a16="http://schemas.microsoft.com/office/drawing/2014/main" id="{6C93D926-5C2B-C80A-BBFE-5AC2A6228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0005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00" name="Rectangle 20">
            <a:extLst>
              <a:ext uri="{FF2B5EF4-FFF2-40B4-BE49-F238E27FC236}">
                <a16:creationId xmlns:a16="http://schemas.microsoft.com/office/drawing/2014/main" id="{35795A50-CE88-E652-5603-72A4B0611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7165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01" name="Rectangle 21">
            <a:extLst>
              <a:ext uri="{FF2B5EF4-FFF2-40B4-BE49-F238E27FC236}">
                <a16:creationId xmlns:a16="http://schemas.microsoft.com/office/drawing/2014/main" id="{A8DB5E8A-6F46-E8B8-5BC4-4905102C31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02" name="Rectangle 22">
            <a:extLst>
              <a:ext uri="{FF2B5EF4-FFF2-40B4-BE49-F238E27FC236}">
                <a16:creationId xmlns:a16="http://schemas.microsoft.com/office/drawing/2014/main" id="{A4CB64E5-77CF-4D15-5A8F-EE0F8941BE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70245BF1-1B9C-4BC4-B583-83890FA93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6503" name="Rectangle 23">
            <a:extLst>
              <a:ext uri="{FF2B5EF4-FFF2-40B4-BE49-F238E27FC236}">
                <a16:creationId xmlns:a16="http://schemas.microsoft.com/office/drawing/2014/main" id="{B93AB6E4-B786-2408-D45B-DDB9C1F933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rc 2">
            <a:extLst>
              <a:ext uri="{FF2B5EF4-FFF2-40B4-BE49-F238E27FC236}">
                <a16:creationId xmlns:a16="http://schemas.microsoft.com/office/drawing/2014/main" id="{1CBE74AB-8217-F955-03F9-EF9FBBB18178}"/>
              </a:ext>
            </a:extLst>
          </p:cNvPr>
          <p:cNvSpPr>
            <a:spLocks/>
          </p:cNvSpPr>
          <p:nvPr/>
        </p:nvSpPr>
        <p:spPr bwMode="auto">
          <a:xfrm>
            <a:off x="0" y="842964"/>
            <a:ext cx="3862917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AD91D37-A34D-B9C5-667A-EFB57D25C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59200" y="609600"/>
            <a:ext cx="812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D715A62-FC10-F760-C251-E8A729BB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59200" y="1981200"/>
            <a:ext cx="812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8661" name="Rectangle 5">
            <a:extLst>
              <a:ext uri="{FF2B5EF4-FFF2-40B4-BE49-F238E27FC236}">
                <a16:creationId xmlns:a16="http://schemas.microsoft.com/office/drawing/2014/main" id="{5EEB613F-9E62-F395-D4D8-A578A16B42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2" name="Rectangle 6">
            <a:extLst>
              <a:ext uri="{FF2B5EF4-FFF2-40B4-BE49-F238E27FC236}">
                <a16:creationId xmlns:a16="http://schemas.microsoft.com/office/drawing/2014/main" id="{2BCCBA6B-3C73-E95C-49A6-E0CA224D01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3" name="Rectangle 7">
            <a:extLst>
              <a:ext uri="{FF2B5EF4-FFF2-40B4-BE49-F238E27FC236}">
                <a16:creationId xmlns:a16="http://schemas.microsoft.com/office/drawing/2014/main" id="{88B5D6CB-98AD-F029-87B4-E1D0A9E559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D94AC9-D75C-46CE-AC88-0697F5234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3972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random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>
            <a:extLst>
              <a:ext uri="{FF2B5EF4-FFF2-40B4-BE49-F238E27FC236}">
                <a16:creationId xmlns:a16="http://schemas.microsoft.com/office/drawing/2014/main" id="{92AEDFAF-70BD-782C-7D42-C3A0BC18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1" y="1146176"/>
            <a:ext cx="7739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3075" name="TextBox 3">
            <a:extLst>
              <a:ext uri="{FF2B5EF4-FFF2-40B4-BE49-F238E27FC236}">
                <a16:creationId xmlns:a16="http://schemas.microsoft.com/office/drawing/2014/main" id="{18AEE972-9893-E5B1-D899-6B326548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6" y="2747964"/>
            <a:ext cx="8545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Book Antiqua" panose="02040602050305030304" pitchFamily="18" charset="0"/>
              </a:rPr>
              <a:t>TITLE OF THE TOPIC: TRAUMATIC INJURIES</a:t>
            </a: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10D683A3-E83C-D0C1-495A-851D60D8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5345114"/>
            <a:ext cx="85455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Book Antiqua" panose="02040602050305030304" pitchFamily="18" charset="0"/>
              </a:rPr>
              <a:t>DEPARTMENT OF CONSERVATIVE DENTISTRY AND ENDODONTICS </a:t>
            </a:r>
          </a:p>
        </p:txBody>
      </p:sp>
      <p:pic>
        <p:nvPicPr>
          <p:cNvPr id="3077" name="Picture 6">
            <a:extLst>
              <a:ext uri="{FF2B5EF4-FFF2-40B4-BE49-F238E27FC236}">
                <a16:creationId xmlns:a16="http://schemas.microsoft.com/office/drawing/2014/main" id="{B71D9F78-ACF1-5C97-AFAA-77CEA4A15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1524000" y="-19050"/>
            <a:ext cx="156368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Slide Number Placeholder 1">
            <a:extLst>
              <a:ext uri="{FF2B5EF4-FFF2-40B4-BE49-F238E27FC236}">
                <a16:creationId xmlns:a16="http://schemas.microsoft.com/office/drawing/2014/main" id="{AFBA7358-CCB0-2978-25EE-0C814056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AFFE83-C04D-42AB-8CD8-ABA8A3DC5867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0170AAF-43A9-212D-A761-32BF9B7B5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FFFF00"/>
                </a:solidFill>
                <a:effectLst/>
              </a:rPr>
              <a:t>CROWN – ROOT FRACTURE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213EFEA-3120-F843-D055-ED120DC3F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2672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/>
              <a:t>Complicated and uncomplicated</a:t>
            </a:r>
          </a:p>
          <a:p>
            <a:pPr marL="609600" indent="-609600" eaLnBrk="1" hangingPunct="1">
              <a:defRPr/>
            </a:pPr>
            <a:endParaRPr lang="en-US" sz="2800"/>
          </a:p>
          <a:p>
            <a:pPr marL="609600" indent="-609600" eaLnBrk="1" hangingPunct="1">
              <a:defRPr/>
            </a:pPr>
            <a:r>
              <a:rPr lang="en-US" sz="2800"/>
              <a:t>Treatment modalities</a:t>
            </a:r>
          </a:p>
          <a:p>
            <a:pPr marL="609600" indent="-609600" eaLnBrk="1" hangingPunct="1">
              <a:defRPr/>
            </a:pPr>
            <a:endParaRPr lang="en-US" sz="2800"/>
          </a:p>
          <a:p>
            <a:pPr marL="609600" indent="-609600" eaLnBrk="1" hangingPunct="1">
              <a:defRPr/>
            </a:pPr>
            <a:endParaRPr lang="en-US" sz="2800"/>
          </a:p>
          <a:p>
            <a:pPr marL="609600" indent="-609600" eaLnBrk="1" hangingPunct="1">
              <a:buNone/>
              <a:defRPr/>
            </a:pPr>
            <a:r>
              <a:rPr lang="en-US" sz="2800"/>
              <a:t>	Reattachment	</a:t>
            </a:r>
          </a:p>
          <a:p>
            <a:pPr marL="609600" indent="-609600" eaLnBrk="1" hangingPunct="1">
              <a:defRPr/>
            </a:pPr>
            <a:endParaRPr lang="en-US" sz="2800"/>
          </a:p>
          <a:p>
            <a:pPr marL="609600" indent="-609600" eaLnBrk="1" hangingPunct="1">
              <a:buNone/>
              <a:defRPr/>
            </a:pPr>
            <a:r>
              <a:rPr lang="en-US" sz="2800"/>
              <a:t>	Restorative Treatment</a:t>
            </a:r>
          </a:p>
        </p:txBody>
      </p: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A2CF172-75EC-8217-5EFC-E9F550669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FFFF00"/>
                </a:solidFill>
                <a:effectLst/>
              </a:rPr>
              <a:t>Crown root fracture and biological width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4F0CB0A-B885-3026-AB68-E557C2B9A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z="2800"/>
              <a:t>Biological width – </a:t>
            </a:r>
            <a:r>
              <a:rPr lang="en-US" sz="2400"/>
              <a:t>connective tissue attachment + junctional epithelium</a:t>
            </a:r>
          </a:p>
          <a:p>
            <a:pPr marL="609600" indent="-609600" eaLnBrk="1" hangingPunct="1">
              <a:buNone/>
              <a:defRPr/>
            </a:pPr>
            <a:r>
              <a:rPr lang="en-US" sz="2400" i="1">
                <a:solidFill>
                  <a:srgbClr val="FF0000"/>
                </a:solidFill>
                <a:effectLst/>
              </a:rPr>
              <a:t>	</a:t>
            </a:r>
          </a:p>
          <a:p>
            <a:pPr marL="609600" indent="-609600" eaLnBrk="1" hangingPunct="1">
              <a:buNone/>
              <a:defRPr/>
            </a:pPr>
            <a:r>
              <a:rPr lang="en-US" sz="2400" i="1">
                <a:solidFill>
                  <a:srgbClr val="FF0000"/>
                </a:solidFill>
                <a:effectLst/>
              </a:rPr>
              <a:t>	Andersean et al – 4mm tooth structure above crest of alveolar bone</a:t>
            </a:r>
          </a:p>
          <a:p>
            <a:pPr marL="609600" indent="-609600" eaLnBrk="1" hangingPunct="1">
              <a:defRPr/>
            </a:pPr>
            <a:endParaRPr lang="en-US" sz="2400" i="1">
              <a:solidFill>
                <a:srgbClr val="FF0000"/>
              </a:solidFill>
              <a:effectLst/>
            </a:endParaRPr>
          </a:p>
          <a:p>
            <a:pPr marL="609600" indent="-609600" eaLnBrk="1" hangingPunct="1">
              <a:defRPr/>
            </a:pPr>
            <a:r>
              <a:rPr lang="en-US" sz="2800"/>
              <a:t>Methods 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en-US" sz="2400"/>
              <a:t>Periodontal surgery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en-US" sz="2400"/>
              <a:t>Surgical extrusion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en-US" sz="2400"/>
              <a:t>Orthodontic extrusion</a:t>
            </a:r>
          </a:p>
        </p:txBody>
      </p:sp>
      <p:pic>
        <p:nvPicPr>
          <p:cNvPr id="59396" name="Picture 5" descr="trauma 156">
            <a:extLst>
              <a:ext uri="{FF2B5EF4-FFF2-40B4-BE49-F238E27FC236}">
                <a16:creationId xmlns:a16="http://schemas.microsoft.com/office/drawing/2014/main" id="{6D64095C-BF70-7F8B-1CA9-E0982EAC9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6" b="9375"/>
          <a:stretch>
            <a:fillRect/>
          </a:stretch>
        </p:blipFill>
        <p:spPr bwMode="auto">
          <a:xfrm>
            <a:off x="6707188" y="4191000"/>
            <a:ext cx="2767012" cy="2209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1E52AF0-B8C4-C765-6AC1-EE5ADA321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865187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FF"/>
                </a:solidFill>
                <a:effectLst/>
              </a:rPr>
              <a:t>Periodontal surgery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4B74BA8-07D5-8CB7-8350-087985466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835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Apically repositioned flap surgery</a:t>
            </a:r>
          </a:p>
          <a:p>
            <a:pPr eaLnBrk="1" hangingPunct="1">
              <a:defRPr/>
            </a:pPr>
            <a:r>
              <a:rPr lang="en-US"/>
              <a:t>esthetics??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When to go for gingivectomy???</a:t>
            </a:r>
          </a:p>
        </p:txBody>
      </p:sp>
      <p:pic>
        <p:nvPicPr>
          <p:cNvPr id="60420" name="Picture 4" descr="trauma 154">
            <a:extLst>
              <a:ext uri="{FF2B5EF4-FFF2-40B4-BE49-F238E27FC236}">
                <a16:creationId xmlns:a16="http://schemas.microsoft.com/office/drawing/2014/main" id="{73D8902C-5CB6-2EBD-4398-DE099B58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8" t="28125" r="5344" b="18750"/>
          <a:stretch>
            <a:fillRect/>
          </a:stretch>
        </p:blipFill>
        <p:spPr bwMode="auto">
          <a:xfrm>
            <a:off x="5562600" y="2133601"/>
            <a:ext cx="2895600" cy="163671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trauma 157">
            <a:extLst>
              <a:ext uri="{FF2B5EF4-FFF2-40B4-BE49-F238E27FC236}">
                <a16:creationId xmlns:a16="http://schemas.microsoft.com/office/drawing/2014/main" id="{3A59E00E-28C0-E53B-4614-6C4D28688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18750" r="10126" b="21750"/>
          <a:stretch>
            <a:fillRect/>
          </a:stretch>
        </p:blipFill>
        <p:spPr bwMode="auto">
          <a:xfrm>
            <a:off x="4343401" y="5105401"/>
            <a:ext cx="2365375" cy="14509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B21671B-1B95-3118-968F-4DF042CCA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FF00FF"/>
                </a:solidFill>
                <a:effectLst/>
              </a:rPr>
              <a:t>Surgical extrusion (intra-alveolar transplantation)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9C0F748-9C6A-FD04-8193-7645DDFA1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Procedure</a:t>
            </a:r>
          </a:p>
        </p:txBody>
      </p:sp>
      <p:pic>
        <p:nvPicPr>
          <p:cNvPr id="61444" name="Picture 4" descr="sss">
            <a:extLst>
              <a:ext uri="{FF2B5EF4-FFF2-40B4-BE49-F238E27FC236}">
                <a16:creationId xmlns:a16="http://schemas.microsoft.com/office/drawing/2014/main" id="{9AB3DE70-77F3-F2E5-6952-005686820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1"/>
            <a:ext cx="24384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6" descr="ssuurr">
            <a:extLst>
              <a:ext uri="{FF2B5EF4-FFF2-40B4-BE49-F238E27FC236}">
                <a16:creationId xmlns:a16="http://schemas.microsoft.com/office/drawing/2014/main" id="{6F6DCE00-73EE-EDF1-F045-9AA61A6B6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57401"/>
            <a:ext cx="25146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7" descr="sur">
            <a:extLst>
              <a:ext uri="{FF2B5EF4-FFF2-40B4-BE49-F238E27FC236}">
                <a16:creationId xmlns:a16="http://schemas.microsoft.com/office/drawing/2014/main" id="{E87509CE-142C-F9C9-92E7-8980C4DB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24384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8" descr="su">
            <a:extLst>
              <a:ext uri="{FF2B5EF4-FFF2-40B4-BE49-F238E27FC236}">
                <a16:creationId xmlns:a16="http://schemas.microsoft.com/office/drawing/2014/main" id="{EAF95733-1EC4-2C7C-DA87-6C68A0A7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201"/>
            <a:ext cx="22860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:a16="http://schemas.microsoft.com/office/drawing/2014/main" id="{30031604-4E7D-F795-9FB4-006823096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838201"/>
            <a:ext cx="8229600" cy="52927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Procedure ( </a:t>
            </a:r>
            <a:r>
              <a:rPr lang="en-US">
                <a:solidFill>
                  <a:srgbClr val="FF0000"/>
                </a:solidFill>
                <a:effectLst/>
              </a:rPr>
              <a:t>Kahnberg techniques</a:t>
            </a:r>
            <a:r>
              <a:rPr lang="en-US"/>
              <a:t> )</a:t>
            </a:r>
          </a:p>
          <a:p>
            <a:pPr eaLnBrk="1" hangingPunct="1">
              <a:defRPr/>
            </a:pPr>
            <a:r>
              <a:rPr lang="en-US"/>
              <a:t>1st method</a:t>
            </a:r>
          </a:p>
          <a:p>
            <a:pPr lvl="1" eaLnBrk="1" hangingPunct="1">
              <a:defRPr/>
            </a:pPr>
            <a:r>
              <a:rPr lang="en-US"/>
              <a:t>	- flap operation with apical exposure</a:t>
            </a:r>
          </a:p>
          <a:p>
            <a:pPr lvl="1" eaLnBrk="1" hangingPunct="1">
              <a:defRPr/>
            </a:pPr>
            <a:r>
              <a:rPr lang="en-US"/>
              <a:t>	- bone transplant above the root after 		    	exposure</a:t>
            </a:r>
          </a:p>
          <a:p>
            <a:pPr lvl="1"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2nd method</a:t>
            </a:r>
          </a:p>
          <a:p>
            <a:pPr lvl="1" eaLnBrk="1" hangingPunct="1">
              <a:defRPr/>
            </a:pPr>
            <a:r>
              <a:rPr lang="en-US"/>
              <a:t>	- extrusion by marginal luxation and     	 	 	stabilization by interdental suturing</a:t>
            </a: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20B99C93-1049-43FA-D539-B22E45B01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762001"/>
            <a:ext cx="8229600" cy="53689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Advantages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Disadvantages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		</a:t>
            </a:r>
            <a:r>
              <a:rPr lang="en-US" sz="2400" i="1">
                <a:solidFill>
                  <a:srgbClr val="FF0000"/>
                </a:solidFill>
                <a:effectLst/>
              </a:rPr>
              <a:t>surgical extrusion of average 4.25mm ( 3 – 7mm) can be performed without any complication and good long term success</a:t>
            </a:r>
            <a:r>
              <a:rPr lang="en-US">
                <a:solidFill>
                  <a:srgbClr val="FF0000"/>
                </a:solidFill>
                <a:effectLst/>
              </a:rPr>
              <a:t> 											</a:t>
            </a:r>
            <a:r>
              <a:rPr lang="en-US" sz="2400">
                <a:solidFill>
                  <a:srgbClr val="FF0000"/>
                </a:solidFill>
                <a:effectLst/>
              </a:rPr>
              <a:t>(caliskan et al ’99 )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0C777E6-47FF-6F97-899D-6BA831EDE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  <a:effectLst/>
              </a:rPr>
              <a:t>Healing after surgical extrusion</a:t>
            </a:r>
          </a:p>
        </p:txBody>
      </p:sp>
      <p:pic>
        <p:nvPicPr>
          <p:cNvPr id="64515" name="Picture 4" descr="DSCN0808">
            <a:extLst>
              <a:ext uri="{FF2B5EF4-FFF2-40B4-BE49-F238E27FC236}">
                <a16:creationId xmlns:a16="http://schemas.microsoft.com/office/drawing/2014/main" id="{765A474D-C45F-A72E-2339-3A5BD94F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0" t="26279" r="28658" b="27557"/>
          <a:stretch>
            <a:fillRect/>
          </a:stretch>
        </p:blipFill>
        <p:spPr bwMode="auto">
          <a:xfrm>
            <a:off x="4343400" y="2057401"/>
            <a:ext cx="3657600" cy="32416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8B9C34A-1D5D-9FB6-A79D-0941175E6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FF"/>
                </a:solidFill>
                <a:effectLst/>
              </a:rPr>
              <a:t>Orthodontic extrusion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43BB8A2-7836-DC71-2AD7-74C69690F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Slow or forced extrusion</a:t>
            </a:r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/>
              <a:t>Procedure</a:t>
            </a:r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</p:txBody>
      </p:sp>
      <p:pic>
        <p:nvPicPr>
          <p:cNvPr id="65540" name="Picture 4" descr="ortho">
            <a:extLst>
              <a:ext uri="{FF2B5EF4-FFF2-40B4-BE49-F238E27FC236}">
                <a16:creationId xmlns:a16="http://schemas.microsoft.com/office/drawing/2014/main" id="{9FA961B3-4ADC-59FA-0C5D-97B57953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2514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ooth">
            <a:extLst>
              <a:ext uri="{FF2B5EF4-FFF2-40B4-BE49-F238E27FC236}">
                <a16:creationId xmlns:a16="http://schemas.microsoft.com/office/drawing/2014/main" id="{B7BD9761-F8A0-DA73-4D09-A2B01F11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908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78FEEE9F-47C6-7A95-BC9A-28497F020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85801"/>
            <a:ext cx="8229600" cy="5445125"/>
          </a:xfrm>
        </p:spPr>
        <p:txBody>
          <a:bodyPr/>
          <a:lstStyle/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400"/>
              <a:t>Time of treatment – 4 to 6 weeks</a:t>
            </a:r>
          </a:p>
          <a:p>
            <a:pPr eaLnBrk="1" hangingPunct="1">
              <a:defRPr/>
            </a:pPr>
            <a:endParaRPr lang="en-US" sz="2400"/>
          </a:p>
          <a:p>
            <a:pPr eaLnBrk="1" hangingPunct="1">
              <a:defRPr/>
            </a:pPr>
            <a:r>
              <a:rPr lang="en-US" sz="2400"/>
              <a:t>Stabilisation – 6 weeks</a:t>
            </a:r>
          </a:p>
          <a:p>
            <a:pPr eaLnBrk="1" hangingPunct="1">
              <a:defRPr/>
            </a:pPr>
            <a:endParaRPr lang="en-US" sz="2800"/>
          </a:p>
        </p:txBody>
      </p:sp>
      <p:pic>
        <p:nvPicPr>
          <p:cNvPr id="66563" name="Picture 4" descr="oo">
            <a:extLst>
              <a:ext uri="{FF2B5EF4-FFF2-40B4-BE49-F238E27FC236}">
                <a16:creationId xmlns:a16="http://schemas.microsoft.com/office/drawing/2014/main" id="{08314C20-A42B-8E1B-C16E-764313747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1"/>
            <a:ext cx="20574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 descr="orr">
            <a:extLst>
              <a:ext uri="{FF2B5EF4-FFF2-40B4-BE49-F238E27FC236}">
                <a16:creationId xmlns:a16="http://schemas.microsoft.com/office/drawing/2014/main" id="{708E62E2-AADE-8515-A5FA-9CA34BAD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22860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 descr="suuur">
            <a:extLst>
              <a:ext uri="{FF2B5EF4-FFF2-40B4-BE49-F238E27FC236}">
                <a16:creationId xmlns:a16="http://schemas.microsoft.com/office/drawing/2014/main" id="{7733FB6B-1723-CFEE-A7CF-BC1EA3DC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1"/>
            <a:ext cx="197485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7" descr="ootthh">
            <a:extLst>
              <a:ext uri="{FF2B5EF4-FFF2-40B4-BE49-F238E27FC236}">
                <a16:creationId xmlns:a16="http://schemas.microsoft.com/office/drawing/2014/main" id="{377F8214-D869-BC2E-936C-0669CD0D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1"/>
            <a:ext cx="19812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844D259D-D162-254F-90AA-32890C8D9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i="1">
                <a:solidFill>
                  <a:srgbClr val="FF0000"/>
                </a:solidFill>
                <a:effectLst/>
              </a:rPr>
              <a:t>Orthodontic extrusion with supracrestal fibrotomy</a:t>
            </a:r>
            <a:r>
              <a:rPr lang="en-US" sz="2400">
                <a:solidFill>
                  <a:srgbClr val="FF0000"/>
                </a:solidFill>
                <a:effectLst/>
              </a:rPr>
              <a:t> ( Ami Smidt et ’05 )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>
              <a:solidFill>
                <a:srgbClr val="FF0000"/>
              </a:solidFill>
              <a:effectLst/>
            </a:endParaRPr>
          </a:p>
          <a:p>
            <a:pPr eaLnBrk="1" hangingPunct="1">
              <a:defRPr/>
            </a:pPr>
            <a:r>
              <a:rPr lang="en-US" sz="2800">
                <a:solidFill>
                  <a:srgbClr val="FF0000"/>
                </a:solidFill>
                <a:effectLst/>
              </a:rPr>
              <a:t>Force required –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2000">
                <a:solidFill>
                  <a:srgbClr val="FF0000"/>
                </a:solidFill>
                <a:effectLst/>
              </a:rPr>
              <a:t>	</a:t>
            </a:r>
            <a:r>
              <a:rPr lang="en-US" sz="2400">
                <a:solidFill>
                  <a:srgbClr val="FF0000"/>
                </a:solidFill>
                <a:effectLst/>
              </a:rPr>
              <a:t>25 to 30 g ( Reitan and Vanarsdall ’94 )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FF0000"/>
                </a:solidFill>
                <a:effectLst/>
              </a:rPr>
              <a:t>	50 to 75 g ( Profitt and Fields ’93 )</a:t>
            </a:r>
          </a:p>
          <a:p>
            <a:pPr eaLnBrk="1" hangingPunct="1">
              <a:defRPr/>
            </a:pPr>
            <a:endParaRPr lang="en-US" sz="2800">
              <a:solidFill>
                <a:srgbClr val="FF0000"/>
              </a:solidFill>
              <a:effectLst/>
            </a:endParaRP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5E0383-B16F-1B52-34EF-EF11B18B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1" y="781050"/>
            <a:ext cx="6945313" cy="827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A49E56-FFB1-0D7D-D6E1-1E4D7D5A25F6}"/>
              </a:ext>
            </a:extLst>
          </p:cNvPr>
          <p:cNvGraphicFramePr>
            <a:graphicFrameLocks noGrp="1"/>
          </p:cNvGraphicFramePr>
          <p:nvPr/>
        </p:nvGraphicFramePr>
        <p:xfrm>
          <a:off x="3126658" y="2506663"/>
          <a:ext cx="7541342" cy="252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52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Core areas* H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**</a:t>
                      </a:r>
                      <a:endParaRPr lang="en-US" sz="1400" dirty="0"/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Category #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51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Classification of </a:t>
                      </a:r>
                      <a:r>
                        <a:rPr lang="en-US" sz="1400" dirty="0" err="1"/>
                        <a:t>fractures,etiology</a:t>
                      </a:r>
                      <a:r>
                        <a:rPr lang="en-US" sz="1400" dirty="0"/>
                        <a:t>  of fractures complicated and uncomplicated crown fractures,  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Cognitive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Must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847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1400" dirty="0"/>
                        <a:t>Clinical examination of tooth fracture, Avulsion</a:t>
                      </a:r>
                      <a:endParaRPr lang="en-US" sz="1400" dirty="0"/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Psychomotor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Nice to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2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Luxation injuries, root fracture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Affective 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Desire to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1" name="TextBox 2">
            <a:extLst>
              <a:ext uri="{FF2B5EF4-FFF2-40B4-BE49-F238E27FC236}">
                <a16:creationId xmlns:a16="http://schemas.microsoft.com/office/drawing/2014/main" id="{7A57D357-5A21-9823-D167-32EA60E95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5176839"/>
            <a:ext cx="62150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100" b="0">
                <a:latin typeface="Times New Roman" panose="02020603050405020304" pitchFamily="18" charset="0"/>
              </a:rPr>
              <a:t>*Subtopic of importance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100" b="0">
                <a:latin typeface="Times New Roman" panose="02020603050405020304" pitchFamily="18" charset="0"/>
              </a:rPr>
              <a:t>**  Cognitive, Psychomotor   or Affective 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100" b="0">
                <a:latin typeface="Times New Roman" panose="02020603050405020304" pitchFamily="18" charset="0"/>
              </a:rPr>
              <a:t># Must know , Nice to know  &amp; Desire to know </a:t>
            </a:r>
          </a:p>
        </p:txBody>
      </p:sp>
      <p:sp>
        <p:nvSpPr>
          <p:cNvPr id="4122" name="Rectangle 3">
            <a:extLst>
              <a:ext uri="{FF2B5EF4-FFF2-40B4-BE49-F238E27FC236}">
                <a16:creationId xmlns:a16="http://schemas.microsoft.com/office/drawing/2014/main" id="{37056120-C0C1-48C5-5863-56AC81734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2078039"/>
            <a:ext cx="734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</a:t>
            </a:r>
            <a:endParaRPr lang="en-US" altLang="en-US" sz="2100" b="0">
              <a:latin typeface="Times New Roman" panose="02020603050405020304" pitchFamily="18" charset="0"/>
            </a:endParaRPr>
          </a:p>
        </p:txBody>
      </p:sp>
      <p:sp>
        <p:nvSpPr>
          <p:cNvPr id="4123" name="Slide Number Placeholder 4">
            <a:extLst>
              <a:ext uri="{FF2B5EF4-FFF2-40B4-BE49-F238E27FC236}">
                <a16:creationId xmlns:a16="http://schemas.microsoft.com/office/drawing/2014/main" id="{6D6843DF-D02A-65A2-B8C9-0A352D4C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A4E8FB-6E6A-4352-88F5-DD422851C49C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FFD8E82-0AB6-4894-DE3C-450571B88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ffectLst/>
              </a:rPr>
              <a:t>Cracked tooth syndrome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111BB88-977E-A4BB-7C9C-8F6C8AB6B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771650"/>
            <a:ext cx="777240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/>
              <a:t>Type of crown root fracture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/>
          </a:p>
          <a:p>
            <a:pPr eaLnBrk="1" hangingPunct="1">
              <a:lnSpc>
                <a:spcPct val="80000"/>
              </a:lnSpc>
              <a:defRPr/>
            </a:pPr>
            <a:endParaRPr lang="en-US" sz="2000"/>
          </a:p>
          <a:p>
            <a:pPr eaLnBrk="1" hangingPunct="1">
              <a:lnSpc>
                <a:spcPct val="80000"/>
              </a:lnSpc>
              <a:defRPr/>
            </a:pPr>
            <a:endParaRPr lang="en-US" sz="2000"/>
          </a:p>
          <a:p>
            <a:pPr eaLnBrk="1" hangingPunct="1">
              <a:lnSpc>
                <a:spcPct val="80000"/>
              </a:lnSpc>
              <a:defRPr/>
            </a:pPr>
            <a:endParaRPr lang="en-US" sz="200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/>
              <a:t>Classification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/>
              <a:t>	A  - crack involving enamel and dentin without pulp 	involvement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/>
              <a:t>	B   - incomplete fracture of crown involving pulp but not 	periodontal tissue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/>
              <a:t>	C  - incomplete fracture of crown involving pulp and	periodontal tissue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/>
              <a:t>	D  - complete division of tooth involving pulp and periodontal 	tissue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/>
              <a:t>	E   - apically induced fracture ( vertical fracture 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/>
          </a:p>
        </p:txBody>
      </p:sp>
      <p:pic>
        <p:nvPicPr>
          <p:cNvPr id="68612" name="Picture 4" descr="DSCN0736">
            <a:extLst>
              <a:ext uri="{FF2B5EF4-FFF2-40B4-BE49-F238E27FC236}">
                <a16:creationId xmlns:a16="http://schemas.microsoft.com/office/drawing/2014/main" id="{315BB9C2-6C47-727F-FB75-3025A4358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33333" r="27499" b="20000"/>
          <a:stretch>
            <a:fillRect/>
          </a:stretch>
        </p:blipFill>
        <p:spPr bwMode="auto">
          <a:xfrm>
            <a:off x="7924800" y="1524001"/>
            <a:ext cx="25908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Line 5">
            <a:extLst>
              <a:ext uri="{FF2B5EF4-FFF2-40B4-BE49-F238E27FC236}">
                <a16:creationId xmlns:a16="http://schemas.microsoft.com/office/drawing/2014/main" id="{B31AC8F4-4E90-88FF-FFDE-84F803562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3622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4.50867E-6 C 0.05937 0.02243 0.06718 0.04509 0.06909 0.06128 C 0.071 0.07746 0.06354 0.0918 0.06267 0.09735 " pathEditMode="relative" ptsTypes="aaA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>
            <a:extLst>
              <a:ext uri="{FF2B5EF4-FFF2-40B4-BE49-F238E27FC236}">
                <a16:creationId xmlns:a16="http://schemas.microsoft.com/office/drawing/2014/main" id="{FC091622-14A3-923A-8DC5-23E74CE6B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762000"/>
            <a:ext cx="8001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Diagnosis </a:t>
            </a:r>
          </a:p>
          <a:p>
            <a:pPr eaLnBrk="1" hangingPunct="1">
              <a:defRPr/>
            </a:pPr>
            <a:r>
              <a:rPr lang="en-US" sz="2400"/>
              <a:t>Mild to excruciating pain – initiation</a:t>
            </a:r>
          </a:p>
          <a:p>
            <a:pPr eaLnBrk="1" hangingPunct="1">
              <a:buFontTx/>
              <a:buNone/>
              <a:defRPr/>
            </a:pPr>
            <a:r>
              <a:rPr lang="en-US" sz="2400"/>
              <a:t>	 or release of biting pressure</a:t>
            </a:r>
          </a:p>
          <a:p>
            <a:pPr eaLnBrk="1" hangingPunct="1">
              <a:defRPr/>
            </a:pPr>
            <a:r>
              <a:rPr lang="en-US" sz="2400"/>
              <a:t>Orangewood, tooth slooth, Frac finder</a:t>
            </a:r>
          </a:p>
          <a:p>
            <a:pPr eaLnBrk="1" hangingPunct="1">
              <a:defRPr/>
            </a:pPr>
            <a:endParaRPr lang="en-US" sz="2400"/>
          </a:p>
          <a:p>
            <a:pPr eaLnBrk="1" hangingPunct="1">
              <a:defRPr/>
            </a:pPr>
            <a:r>
              <a:rPr lang="en-US" sz="2800" b="1"/>
              <a:t>Management:</a:t>
            </a:r>
          </a:p>
          <a:p>
            <a:pPr eaLnBrk="1" hangingPunct="1">
              <a:defRPr/>
            </a:pPr>
            <a:endParaRPr lang="en-US" sz="2800" b="1"/>
          </a:p>
          <a:p>
            <a:pPr eaLnBrk="1" hangingPunct="1">
              <a:defRPr/>
            </a:pPr>
            <a:r>
              <a:rPr lang="en-US" sz="2400"/>
              <a:t>A – composite, FVC</a:t>
            </a:r>
          </a:p>
          <a:p>
            <a:pPr eaLnBrk="1" hangingPunct="1">
              <a:defRPr/>
            </a:pPr>
            <a:r>
              <a:rPr lang="en-US" sz="2400"/>
              <a:t>B and C – RCT and FVC</a:t>
            </a:r>
          </a:p>
          <a:p>
            <a:pPr eaLnBrk="1" hangingPunct="1">
              <a:defRPr/>
            </a:pPr>
            <a:r>
              <a:rPr lang="en-US" sz="2400"/>
              <a:t>D – hemisection or extraction</a:t>
            </a:r>
          </a:p>
          <a:p>
            <a:pPr eaLnBrk="1" hangingPunct="1">
              <a:defRPr/>
            </a:pPr>
            <a:r>
              <a:rPr lang="en-US" sz="2400"/>
              <a:t>E – extraction, hemisection or root resection</a:t>
            </a:r>
          </a:p>
        </p:txBody>
      </p:sp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>
            <a:extLst>
              <a:ext uri="{FF2B5EF4-FFF2-40B4-BE49-F238E27FC236}">
                <a16:creationId xmlns:a16="http://schemas.microsoft.com/office/drawing/2014/main" id="{A3189AD1-AB4F-3BA5-D26B-24059A936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/>
          <a:lstStyle/>
          <a:p>
            <a:pPr eaLnBrk="1" hangingPunct="1"/>
            <a:r>
              <a:rPr lang="en-US" altLang="en-US">
                <a:effectLst/>
              </a:rPr>
              <a:t>Vertical fracture</a:t>
            </a:r>
          </a:p>
        </p:txBody>
      </p:sp>
      <p:sp>
        <p:nvSpPr>
          <p:cNvPr id="278535" name="Rectangle 7">
            <a:extLst>
              <a:ext uri="{FF2B5EF4-FFF2-40B4-BE49-F238E27FC236}">
                <a16:creationId xmlns:a16="http://schemas.microsoft.com/office/drawing/2014/main" id="{A32B9834-A070-CE0A-33EB-3F7B952C2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Type of crown root fracture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Clinical diagnosis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AutoNum type="alphaLcPeriod"/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Crack probing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AutoNum type="alphaLcPeriod"/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Selective sensititvity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AutoNum type="alphaLcPeriod"/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Restorative treatment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AutoNum type="alphaLcPeriod"/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Multiple sinus tract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AutoNum type="alphaLcPeriod"/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Dental operating microscope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AutoNum type="alphaLcPeriod"/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Surgical exposure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AutoNum type="alphaLcPeriod"/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Transillumination and dyes</a:t>
            </a:r>
          </a:p>
        </p:txBody>
      </p:sp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D145A069-3B51-2D87-7362-4C568919A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85801"/>
            <a:ext cx="8229600" cy="57499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/>
              <a:t>Radiographical evaluation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400"/>
              <a:t>		Detected – 35.7%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2400"/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/>
              <a:t>Radiographic signs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  <a:defRPr/>
            </a:pPr>
            <a:r>
              <a:rPr lang="en-US" sz="2400"/>
              <a:t>Cement trail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  <a:defRPr/>
            </a:pPr>
            <a:r>
              <a:rPr lang="en-US" sz="2400"/>
              <a:t>Halo like bone loss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  <a:defRPr/>
            </a:pPr>
            <a:r>
              <a:rPr lang="en-US" sz="2400"/>
              <a:t>Isolated bone loss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  <a:defRPr/>
            </a:pPr>
            <a:r>
              <a:rPr lang="en-US" sz="2400"/>
              <a:t>others – widened canal space, radiolucency between obturation and canal walls, bone loss mesial or distal to the roots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240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/>
              <a:t>Periodontal evaluation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400"/>
              <a:t>	isolated, deep and narrow pocket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400"/>
              <a:t>	V shaped pattern of bone loss</a:t>
            </a:r>
          </a:p>
        </p:txBody>
      </p:sp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D0F02B91-E50D-660F-9001-927C562C8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762001"/>
            <a:ext cx="8534400" cy="53689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Treatment</a:t>
            </a:r>
          </a:p>
          <a:p>
            <a:pPr eaLnBrk="1" hangingPunct="1">
              <a:buFontTx/>
              <a:buNone/>
              <a:defRPr/>
            </a:pPr>
            <a:r>
              <a:rPr lang="en-US"/>
              <a:t>		</a:t>
            </a:r>
            <a:r>
              <a:rPr lang="en-US" sz="2400"/>
              <a:t>hemisection, root resection</a:t>
            </a:r>
          </a:p>
          <a:p>
            <a:pPr eaLnBrk="1" hangingPunct="1">
              <a:buFontTx/>
              <a:buNone/>
              <a:defRPr/>
            </a:pPr>
            <a:r>
              <a:rPr lang="en-US" sz="2400"/>
              <a:t>			extraction should be considered</a:t>
            </a:r>
          </a:p>
          <a:p>
            <a:pPr eaLnBrk="1" hangingPunct="1">
              <a:buFontTx/>
              <a:buNone/>
              <a:defRPr/>
            </a:pPr>
            <a:endParaRPr lang="en-US" sz="2400"/>
          </a:p>
          <a:p>
            <a:pPr eaLnBrk="1" hangingPunct="1">
              <a:buFontTx/>
              <a:buNone/>
              <a:defRPr/>
            </a:pPr>
            <a:endParaRPr lang="en-US" sz="2400"/>
          </a:p>
          <a:p>
            <a:pPr eaLnBrk="1" hangingPunct="1">
              <a:buFontTx/>
              <a:buNone/>
              <a:defRPr/>
            </a:pPr>
            <a:endParaRPr lang="en-US" sz="2400"/>
          </a:p>
          <a:p>
            <a:pPr eaLnBrk="1" hangingPunct="1">
              <a:buFontTx/>
              <a:buNone/>
              <a:defRPr/>
            </a:pPr>
            <a:r>
              <a:rPr lang="en-US" sz="2400">
                <a:solidFill>
                  <a:srgbClr val="FFFF00"/>
                </a:solidFill>
                <a:effectLst/>
              </a:rPr>
              <a:t>Treatment by bonding fragments and rotational replantation 					</a:t>
            </a:r>
          </a:p>
          <a:p>
            <a:pPr eaLnBrk="1" hangingPunct="1">
              <a:buFontTx/>
              <a:buNone/>
              <a:defRPr/>
            </a:pPr>
            <a:r>
              <a:rPr lang="en-US" sz="2400">
                <a:solidFill>
                  <a:srgbClr val="FFFF00"/>
                </a:solidFill>
                <a:effectLst/>
              </a:rPr>
              <a:t>						(Kawai Masaka et al.’02)</a:t>
            </a:r>
          </a:p>
        </p:txBody>
      </p:sp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91A7F06B-9952-2B4A-66A7-D1A166404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ffectLst/>
              </a:rPr>
              <a:t>Root fracture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DCC17A4-59E2-6A83-E28F-55535EB52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80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Types  – 	transverse or oblique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/>
              <a:t>			single or multiple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/>
              <a:t>			complete or incomplete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Radiographs – angled within 4 degrees of fracture line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Additional radiograph at 45 degrees ( INGLE 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At least 3 angled radiographs – 45, 90 , 110 degrees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/>
              <a:t>							( COHEN</a:t>
            </a:r>
            <a:r>
              <a:rPr lang="en-US" sz="1800"/>
              <a:t> 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000"/>
              <a:t> </a:t>
            </a:r>
          </a:p>
        </p:txBody>
      </p:sp>
      <p:pic>
        <p:nvPicPr>
          <p:cNvPr id="74756" name="Picture 4" descr="images[4]">
            <a:extLst>
              <a:ext uri="{FF2B5EF4-FFF2-40B4-BE49-F238E27FC236}">
                <a16:creationId xmlns:a16="http://schemas.microsoft.com/office/drawing/2014/main" id="{57E22A89-B3D0-E71F-3C93-007CC5AE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95400"/>
            <a:ext cx="1809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9057E628-58D1-32CE-6027-0F335EA12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09601"/>
            <a:ext cx="8229600" cy="55213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Displacement  - none to severe</a:t>
            </a:r>
          </a:p>
          <a:p>
            <a:pPr eaLnBrk="1" hangingPunct="1">
              <a:defRPr/>
            </a:pPr>
            <a:r>
              <a:rPr lang="en-US" sz="2800"/>
              <a:t>Biological consequence</a:t>
            </a:r>
          </a:p>
          <a:p>
            <a:pPr eaLnBrk="1" hangingPunct="1">
              <a:buFontTx/>
              <a:buNone/>
              <a:defRPr/>
            </a:pPr>
            <a:r>
              <a:rPr lang="en-US" sz="2800"/>
              <a:t>		pulp necrosis of coronal part – 25%</a:t>
            </a:r>
          </a:p>
          <a:p>
            <a:pPr eaLnBrk="1" hangingPunct="1">
              <a:buFontTx/>
              <a:buNone/>
              <a:defRPr/>
            </a:pPr>
            <a:r>
              <a:rPr lang="en-US" sz="2800" i="1">
                <a:solidFill>
                  <a:srgbClr val="FF0000"/>
                </a:solidFill>
                <a:effectLst/>
              </a:rPr>
              <a:t>		pulp necrosis of apical part – rare</a:t>
            </a:r>
          </a:p>
          <a:p>
            <a:pPr eaLnBrk="1" hangingPunct="1">
              <a:buFontTx/>
              <a:buNone/>
              <a:defRPr/>
            </a:pPr>
            <a:r>
              <a:rPr lang="en-US" sz="2800"/>
              <a:t>		</a:t>
            </a:r>
          </a:p>
          <a:p>
            <a:pPr eaLnBrk="1" hangingPunct="1">
              <a:buFontTx/>
              <a:buNone/>
              <a:defRPr/>
            </a:pPr>
            <a:r>
              <a:rPr lang="en-US" sz="2800"/>
              <a:t>Emergency treatment</a:t>
            </a:r>
          </a:p>
          <a:p>
            <a:pPr eaLnBrk="1" hangingPunct="1">
              <a:buFontTx/>
              <a:buNone/>
              <a:defRPr/>
            </a:pPr>
            <a:r>
              <a:rPr lang="en-US" sz="2800"/>
              <a:t>a. Repositioning – finger pressure or orthodontic intervention</a:t>
            </a:r>
          </a:p>
          <a:p>
            <a:pPr eaLnBrk="1" hangingPunct="1">
              <a:buFontTx/>
              <a:buNone/>
              <a:defRPr/>
            </a:pPr>
            <a:r>
              <a:rPr lang="en-US" sz="2800"/>
              <a:t>b. Splinting  -   2 to 4 weeks</a:t>
            </a:r>
          </a:p>
          <a:p>
            <a:pPr eaLnBrk="1" hangingPunct="1">
              <a:buFontTx/>
              <a:buNone/>
              <a:defRPr/>
            </a:pPr>
            <a:endParaRPr lang="en-US" sz="2800"/>
          </a:p>
        </p:txBody>
      </p:sp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1">
            <a:extLst>
              <a:ext uri="{FF2B5EF4-FFF2-40B4-BE49-F238E27FC236}">
                <a16:creationId xmlns:a16="http://schemas.microsoft.com/office/drawing/2014/main" id="{639EF3AA-E5AA-1B9D-FAFD-9FAC1D2F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57200"/>
            <a:ext cx="15875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2">
            <a:extLst>
              <a:ext uri="{FF2B5EF4-FFF2-40B4-BE49-F238E27FC236}">
                <a16:creationId xmlns:a16="http://schemas.microsoft.com/office/drawing/2014/main" id="{63CA0D48-3EB1-74FC-6C1D-B11A83B30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57200"/>
            <a:ext cx="1600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3">
            <a:extLst>
              <a:ext uri="{FF2B5EF4-FFF2-40B4-BE49-F238E27FC236}">
                <a16:creationId xmlns:a16="http://schemas.microsoft.com/office/drawing/2014/main" id="{E58D022D-30EE-2D00-E543-BC13AA4A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457200"/>
            <a:ext cx="1616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4">
            <a:extLst>
              <a:ext uri="{FF2B5EF4-FFF2-40B4-BE49-F238E27FC236}">
                <a16:creationId xmlns:a16="http://schemas.microsoft.com/office/drawing/2014/main" id="{026898A5-F08A-CF9E-21EF-830C1FCB3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457200"/>
            <a:ext cx="1641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727D6A71-DA1B-0BD9-D34E-CD66EBA8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609601"/>
            <a:ext cx="8229600" cy="55213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/>
              <a:t>Healing pattern of root fractures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/>
              <a:t>		</a:t>
            </a:r>
            <a:r>
              <a:rPr lang="en-US" sz="2800">
                <a:solidFill>
                  <a:srgbClr val="FF00FF"/>
                </a:solidFill>
                <a:effectLst/>
              </a:rPr>
              <a:t>(Andresean and Hjorting-Hansen)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>
                <a:effectLst/>
              </a:rPr>
              <a:t>Healing With Calcified Tissue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40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>
                <a:effectLst/>
              </a:rPr>
              <a:t>Healing with interproximal connective tissue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40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>
                <a:effectLst/>
              </a:rPr>
              <a:t>Healing with interproximal  bone and connective tissue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40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>
                <a:effectLst/>
              </a:rPr>
              <a:t>Interproximal inflammatory tissue without healing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40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2800">
              <a:solidFill>
                <a:srgbClr val="FF00FF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>
                <a:solidFill>
                  <a:srgbClr val="FF00FF"/>
                </a:solidFill>
                <a:effectLst/>
              </a:rPr>
              <a:t>First 3 types - success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2800">
              <a:solidFill>
                <a:srgbClr val="FF00FF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>
            <a:extLst>
              <a:ext uri="{FF2B5EF4-FFF2-40B4-BE49-F238E27FC236}">
                <a16:creationId xmlns:a16="http://schemas.microsoft.com/office/drawing/2014/main" id="{9DD4B3B0-3938-0A51-126F-08C066820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533401"/>
            <a:ext cx="8229600" cy="55975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/>
              <a:t>TREATMENT OPTIONS</a:t>
            </a: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sz="2800"/>
              <a:t>Root canal therapy of both segments</a:t>
            </a: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sz="2800"/>
              <a:t>Root canal treatment of coronal segment alone</a:t>
            </a: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sz="2800"/>
              <a:t>Use of intraradicular splint</a:t>
            </a: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sz="2800"/>
              <a:t>Root extrusion</a:t>
            </a:r>
          </a:p>
          <a:p>
            <a:pPr marL="609600" indent="-609600" eaLnBrk="1" hangingPunct="1">
              <a:buNone/>
              <a:defRPr/>
            </a:pPr>
            <a:endParaRPr lang="en-US" sz="2800"/>
          </a:p>
          <a:p>
            <a:pPr marL="609600" indent="-609600" eaLnBrk="1" hangingPunct="1">
              <a:buNone/>
              <a:defRPr/>
            </a:pPr>
            <a:r>
              <a:rPr lang="en-US" sz="2800"/>
              <a:t>		</a:t>
            </a:r>
            <a:r>
              <a:rPr lang="en-US" sz="2800" i="1">
                <a:solidFill>
                  <a:srgbClr val="FF0000"/>
                </a:solidFill>
                <a:effectLst/>
              </a:rPr>
              <a:t>Cvek modification of root canal therapy of coronal segment alone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50E46B19-6989-9049-AD73-B9FD191F4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85800"/>
            <a:ext cx="82296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Prognosis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/>
              <a:t>	- amount of dislocation, stage of root development and quality of  treatment.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Fracture location on prognosis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/>
              <a:t>		More apical the fracture, better the prognosis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/>
              <a:t>			    </a:t>
            </a:r>
            <a:r>
              <a:rPr lang="en-US" sz="2800">
                <a:solidFill>
                  <a:srgbClr val="FF00FF"/>
                </a:solidFill>
              </a:rPr>
              <a:t>MISCONCEPTION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>
              <a:solidFill>
                <a:srgbClr val="FF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/>
              <a:t>	</a:t>
            </a:r>
            <a:r>
              <a:rPr lang="en-US" sz="2800">
                <a:solidFill>
                  <a:srgbClr val="FF0000"/>
                </a:solidFill>
                <a:effectLst/>
              </a:rPr>
              <a:t>- location did not influence outcome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>
                <a:solidFill>
                  <a:srgbClr val="FF0000"/>
                </a:solidFill>
                <a:effectLst/>
              </a:rPr>
              <a:t>					( Zachrisson and Jacobsen 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>
                <a:solidFill>
                  <a:srgbClr val="FF0000"/>
                </a:solidFill>
                <a:effectLst/>
              </a:rPr>
              <a:t>	- fracture location matters less as long as it is not 	too close to the alveolar crest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>
                <a:solidFill>
                  <a:srgbClr val="FF0000"/>
                </a:solidFill>
                <a:effectLst/>
              </a:rPr>
              <a:t>					( Jacobsen 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0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0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FCEF45B-FCBC-23BB-FE96-937F6FB4B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4188" y="190500"/>
            <a:ext cx="7491412" cy="1143000"/>
          </a:xfrm>
        </p:spPr>
        <p:txBody>
          <a:bodyPr/>
          <a:lstStyle/>
          <a:p>
            <a:r>
              <a:rPr lang="en-US" altLang="en-US"/>
              <a:t>Table of Content </a:t>
            </a:r>
          </a:p>
        </p:txBody>
      </p:sp>
      <p:sp>
        <p:nvSpPr>
          <p:cNvPr id="5123" name="Slide Number Placeholder 2">
            <a:extLst>
              <a:ext uri="{FF2B5EF4-FFF2-40B4-BE49-F238E27FC236}">
                <a16:creationId xmlns:a16="http://schemas.microsoft.com/office/drawing/2014/main" id="{0215A74D-D612-D831-BE21-97F35D16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C52BA3-D87A-4B72-AD55-EB61E9E15F06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BA7EED-4897-11C8-BB81-98A0900C3FC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930013" y="1426906"/>
            <a:ext cx="6096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Classification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Etiology and causes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Clinical examination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Enamel fractures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Uncomplicated crown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complicated crown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Crown root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Root fracture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Luxation injuries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Avulsion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conclusion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</p:txBody>
      </p:sp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0DDFEF1C-EF95-7D03-5DD0-7A4F3BE40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533401"/>
            <a:ext cx="8229600" cy="55975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/>
              <a:t>Complications</a:t>
            </a:r>
          </a:p>
          <a:p>
            <a:pPr marL="609600" indent="-609600" eaLnBrk="1" hangingPunct="1">
              <a:defRPr/>
            </a:pPr>
            <a:endParaRPr lang="en-US"/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sz="2800"/>
              <a:t>Pulp necrosis</a:t>
            </a: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sz="2800"/>
              <a:t>Pulp canal obliteration</a:t>
            </a: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endParaRPr lang="en-US" sz="2800"/>
          </a:p>
          <a:p>
            <a:pPr marL="609600" indent="-609600" eaLnBrk="1" hangingPunct="1">
              <a:buNone/>
              <a:defRPr/>
            </a:pPr>
            <a:r>
              <a:rPr lang="en-US"/>
              <a:t>		</a:t>
            </a:r>
          </a:p>
          <a:p>
            <a:pPr marL="609600" indent="-609600" eaLnBrk="1" hangingPunct="1">
              <a:buNone/>
              <a:defRPr/>
            </a:pPr>
            <a:r>
              <a:rPr lang="en-US"/>
              <a:t>		</a:t>
            </a:r>
            <a:r>
              <a:rPr lang="en-US" sz="2800" i="1">
                <a:solidFill>
                  <a:srgbClr val="FF0000"/>
                </a:solidFill>
                <a:effectLst/>
              </a:rPr>
              <a:t>Yellowing effect with reduced transparency – healed root fractured teeth</a:t>
            </a:r>
          </a:p>
        </p:txBody>
      </p:sp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0F41F59-C8A1-7745-0C47-340015D48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Luxation injuries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BA60F36-27B6-DB64-DE84-524652D63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1981200"/>
            <a:ext cx="7315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Largest group – 30 to 44%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0FF00"/>
                </a:solidFill>
              </a:rPr>
              <a:t>Includes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1. Concussion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2. Subluxation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3. Extrusive luxation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4. Lateral luxation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5. Intrusive luxation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6. Avulsion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80900" name="Picture 4" descr="BOUNCE">
            <a:extLst>
              <a:ext uri="{FF2B5EF4-FFF2-40B4-BE49-F238E27FC236}">
                <a16:creationId xmlns:a16="http://schemas.microsoft.com/office/drawing/2014/main" id="{F5330C43-CAE0-B05B-0E61-DB1802C7C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905001"/>
            <a:ext cx="15621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BB705E05-C263-8AF4-0D1B-E1B866957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concussion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7417906-0970-8477-F466-5A4C8022A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3400" y="1981200"/>
            <a:ext cx="6096000" cy="4495800"/>
          </a:xfrm>
        </p:spPr>
        <p:txBody>
          <a:bodyPr/>
          <a:lstStyle/>
          <a:p>
            <a:pPr eaLnBrk="1" hangingPunct="1"/>
            <a:r>
              <a:rPr lang="en-US" altLang="en-US" sz="2400"/>
              <a:t>No displacement</a:t>
            </a:r>
          </a:p>
          <a:p>
            <a:pPr eaLnBrk="1" hangingPunct="1"/>
            <a:r>
              <a:rPr lang="en-US" altLang="en-US" sz="2400"/>
              <a:t>Normal mobility</a:t>
            </a:r>
          </a:p>
          <a:p>
            <a:pPr eaLnBrk="1" hangingPunct="1"/>
            <a:r>
              <a:rPr lang="en-US" altLang="en-US" sz="2400"/>
              <a:t>Sensitivity to percussion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Management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	symptomatic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</a:t>
            </a:r>
            <a:r>
              <a:rPr lang="en-US" altLang="en-US" sz="2400">
                <a:solidFill>
                  <a:srgbClr val="FFFF00"/>
                </a:solidFill>
              </a:rPr>
              <a:t>D. Diagnosis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	root fracture, subluxation</a:t>
            </a:r>
          </a:p>
        </p:txBody>
      </p:sp>
      <p:pic>
        <p:nvPicPr>
          <p:cNvPr id="81924" name="Picture 4" descr="concu">
            <a:extLst>
              <a:ext uri="{FF2B5EF4-FFF2-40B4-BE49-F238E27FC236}">
                <a16:creationId xmlns:a16="http://schemas.microsoft.com/office/drawing/2014/main" id="{CB4D574D-A6AB-9302-CBDD-AE52491B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1804988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>
            <a:extLst>
              <a:ext uri="{FF2B5EF4-FFF2-40B4-BE49-F238E27FC236}">
                <a16:creationId xmlns:a16="http://schemas.microsoft.com/office/drawing/2014/main" id="{40191C26-217B-BD20-C138-FB67A93B9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7729538" cy="20574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/>
              <a:t>Teaching Materials </a:t>
            </a:r>
            <a:br>
              <a:rPr lang="en-US" altLang="en-US" b="1">
                <a:cs typeface="Times New Roman" panose="02020603050405020304" pitchFamily="18" charset="0"/>
              </a:rPr>
            </a:br>
            <a:endParaRPr lang="en-US" altLang="en-US" sz="2700" b="1">
              <a:cs typeface="Times New Roman" panose="02020603050405020304" pitchFamily="18" charset="0"/>
            </a:endParaRPr>
          </a:p>
        </p:txBody>
      </p:sp>
      <p:sp>
        <p:nvSpPr>
          <p:cNvPr id="21507" name="Slide Number Placeholder 2">
            <a:extLst>
              <a:ext uri="{FF2B5EF4-FFF2-40B4-BE49-F238E27FC236}">
                <a16:creationId xmlns:a16="http://schemas.microsoft.com/office/drawing/2014/main" id="{654BA5EB-BD63-8A06-AE2F-50843EA7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1587EA-003C-4035-8C87-55DF2EE0468A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6DC75-8C8A-607D-E4F5-203E33998918}"/>
              </a:ext>
            </a:extLst>
          </p:cNvPr>
          <p:cNvSpPr txBox="1"/>
          <p:nvPr/>
        </p:nvSpPr>
        <p:spPr>
          <a:xfrm>
            <a:off x="3352800" y="2514600"/>
            <a:ext cx="67818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 practices - Grossman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Pathways of pulp – Cohen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Textbook of Endodontics – Nisha Garg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Endodontics - Ingle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04937"/>
      </p:ext>
    </p:extLst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>
            <a:extLst>
              <a:ext uri="{FF2B5EF4-FFF2-40B4-BE49-F238E27FC236}">
                <a16:creationId xmlns:a16="http://schemas.microsoft.com/office/drawing/2014/main" id="{3751A2B8-C05C-E20E-8C5A-91E2AED86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1" y="654051"/>
            <a:ext cx="8545513" cy="1096963"/>
          </a:xfrm>
        </p:spPr>
        <p:txBody>
          <a:bodyPr/>
          <a:lstStyle/>
          <a:p>
            <a:r>
              <a:rPr lang="en-US" altLang="en-US" sz="2700" b="1">
                <a:cs typeface="Times New Roman" panose="02020603050405020304" pitchFamily="18" charset="0"/>
              </a:rPr>
              <a:t>TAKE HOME MESSEGE/ FOR THE TOPIC COVERED (SUMMARY)  </a:t>
            </a:r>
          </a:p>
        </p:txBody>
      </p:sp>
      <p:sp>
        <p:nvSpPr>
          <p:cNvPr id="22531" name="Slide Number Placeholder 1">
            <a:extLst>
              <a:ext uri="{FF2B5EF4-FFF2-40B4-BE49-F238E27FC236}">
                <a16:creationId xmlns:a16="http://schemas.microsoft.com/office/drawing/2014/main" id="{0B88A8DB-AEB3-7F40-CD74-4A07803E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BC71EF-3F65-4897-830D-F5A0A962BA52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77CB0E73-041E-44C3-731A-C86206E1A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133601"/>
            <a:ext cx="6705600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i="1" dirty="0">
                <a:solidFill>
                  <a:srgbClr val="FFFF00"/>
                </a:solidFill>
              </a:rPr>
              <a:t>Various factors influence the outcome of teeth that had undergone trauma. </a:t>
            </a:r>
          </a:p>
          <a:p>
            <a:pPr algn="just"/>
            <a:r>
              <a:rPr lang="en-US" altLang="en-US" sz="2400" i="1" dirty="0">
                <a:solidFill>
                  <a:srgbClr val="FFFF00"/>
                </a:solidFill>
              </a:rPr>
              <a:t>Correct diagnosis, quality and timeliness of initial and long term treatment can improve the prognosis of the traumatized teeth.</a:t>
            </a:r>
          </a:p>
        </p:txBody>
      </p:sp>
    </p:spTree>
    <p:extLst>
      <p:ext uri="{BB962C8B-B14F-4D97-AF65-F5344CB8AC3E}">
        <p14:creationId xmlns:p14="http://schemas.microsoft.com/office/powerpoint/2010/main" val="49960743"/>
      </p:ext>
    </p:extLst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291AB29-A3B2-4626-D7B2-1BB7AD0C6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990600"/>
            <a:ext cx="7886700" cy="1093788"/>
          </a:xfrm>
        </p:spPr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Question &amp; Answer Session</a:t>
            </a:r>
            <a:endParaRPr lang="en-US" altLang="en-US" sz="1800"/>
          </a:p>
        </p:txBody>
      </p:sp>
      <p:sp>
        <p:nvSpPr>
          <p:cNvPr id="24579" name="Slide Number Placeholder 1">
            <a:extLst>
              <a:ext uri="{FF2B5EF4-FFF2-40B4-BE49-F238E27FC236}">
                <a16:creationId xmlns:a16="http://schemas.microsoft.com/office/drawing/2014/main" id="{9B89950C-B983-F42E-A682-A633FF3A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3A7AC1-F164-43BA-B7EC-CA97AFAAC886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AE25F4-B566-0CE9-5426-28B68A58A856}"/>
              </a:ext>
            </a:extLst>
          </p:cNvPr>
          <p:cNvSpPr txBox="1"/>
          <p:nvPr/>
        </p:nvSpPr>
        <p:spPr>
          <a:xfrm>
            <a:off x="2497395" y="2269054"/>
            <a:ext cx="5879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Cracked tooth syndrome?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Treatment for </a:t>
            </a:r>
            <a:r>
              <a:rPr lang="en-US" sz="2400"/>
              <a:t>vertical fracture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5373939"/>
      </p:ext>
    </p:extLst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A76-6EB0-519A-D9F3-43A81833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endParaRPr lang="en-US" sz="1650" dirty="0"/>
          </a:p>
        </p:txBody>
      </p:sp>
      <p:sp>
        <p:nvSpPr>
          <p:cNvPr id="23555" name="Slide Number Placeholder 2">
            <a:extLst>
              <a:ext uri="{FF2B5EF4-FFF2-40B4-BE49-F238E27FC236}">
                <a16:creationId xmlns:a16="http://schemas.microsoft.com/office/drawing/2014/main" id="{953499BE-BD4D-569D-730A-BBFAC3F2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25002B-3B3D-4318-825D-D205A59F5FB6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996D8-A56D-705F-2DEC-86C6624B92BA}"/>
              </a:ext>
            </a:extLst>
          </p:cNvPr>
          <p:cNvSpPr txBox="1"/>
          <p:nvPr/>
        </p:nvSpPr>
        <p:spPr>
          <a:xfrm>
            <a:off x="3352800" y="2514600"/>
            <a:ext cx="67818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 practices - Grossman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Pathways of pulp – Cohen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Textbook of Endodontics – Nisha Garg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Endodontics - Ingle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03671"/>
      </p:ext>
    </p:extLst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AEFFDC6-D517-BB29-3D63-5708CEDA4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81232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5400" b="0">
                <a:latin typeface="Algerian" panose="04020705040A02060702" pitchFamily="82" charset="0"/>
                <a:cs typeface="Times New Roman" panose="02020603050405020304" pitchFamily="18" charset="0"/>
              </a:rPr>
              <a:t>THANK YOU </a:t>
            </a:r>
            <a:endParaRPr lang="en-US" altLang="en-US" sz="5400" b="0">
              <a:latin typeface="Algerian" panose="04020705040A02060702" pitchFamily="82" charset="0"/>
            </a:endParaRPr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5C5C945B-EE3E-7885-3513-579D0363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A4A539-899C-4D99-8F5E-99B765CE2D58}" type="slidenum">
              <a:rPr lang="en-US" altLang="en-US" sz="14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04156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51AA2BE-BB5C-8AE1-8097-18A05B49B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73076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</a:rPr>
              <a:t>Crown fracture (complicated)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10459DB-D241-A2DE-9504-D50492691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z="2200"/>
              <a:t>0.9 to 13% - all dental injuries</a:t>
            </a:r>
          </a:p>
          <a:p>
            <a:pPr marL="609600" indent="-609600" eaLnBrk="1" hangingPunct="1"/>
            <a:r>
              <a:rPr lang="en-US" altLang="en-US" sz="2200"/>
              <a:t>Consequence</a:t>
            </a:r>
          </a:p>
          <a:p>
            <a:pPr marL="609600" indent="-609600" eaLnBrk="1" hangingPunct="1"/>
            <a:r>
              <a:rPr lang="en-US" altLang="en-US" sz="2200"/>
              <a:t>First 24 hrs – proliferative response with inflammation not extending more than 2mm into pulp</a:t>
            </a:r>
          </a:p>
          <a:p>
            <a:pPr marL="609600" indent="-609600" eaLnBrk="1" hangingPunct="1">
              <a:buNone/>
            </a:pPr>
            <a:endParaRPr lang="en-US" altLang="en-US" sz="2200"/>
          </a:p>
          <a:p>
            <a:pPr marL="609600" indent="-609600" eaLnBrk="1" hangingPunct="1">
              <a:buNone/>
            </a:pPr>
            <a:r>
              <a:rPr lang="en-US" altLang="en-US"/>
              <a:t>Treatment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200"/>
              <a:t>Vital pulp therapy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200"/>
              <a:t>Pulpectomy</a:t>
            </a:r>
          </a:p>
          <a:p>
            <a:pPr marL="609600" indent="-609600" eaLnBrk="1" hangingPunct="1">
              <a:buNone/>
            </a:pPr>
            <a:endParaRPr lang="en-US" altLang="en-US" sz="2200"/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8736FBB1-2AFE-50B9-0753-82158F773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533401"/>
            <a:ext cx="8229600" cy="55975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3600"/>
              <a:t>Factors affecting treatment selection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eriod"/>
              <a:defRPr/>
            </a:pPr>
            <a:r>
              <a:rPr lang="en-US" sz="2800"/>
              <a:t>Time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eriod"/>
              <a:defRPr/>
            </a:pPr>
            <a:r>
              <a:rPr lang="en-US" sz="2800"/>
              <a:t>Attachment damage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eriod"/>
              <a:defRPr/>
            </a:pPr>
            <a:r>
              <a:rPr lang="en-US" sz="2800"/>
              <a:t>Restorative treatment plan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eriod"/>
              <a:defRPr/>
            </a:pPr>
            <a:r>
              <a:rPr lang="en-US" sz="2800"/>
              <a:t>Level of development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2400"/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2400"/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400"/>
              <a:t>VITAL PULP THERAPY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/>
              <a:t>PULP CAPPING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400"/>
              <a:t>       - no absolute indications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400"/>
              <a:t>	- a bacteria tight coronal seal         more difficult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400"/>
              <a:t>	- 80% success rate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2400"/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53251" name="Line 6">
            <a:extLst>
              <a:ext uri="{FF2B5EF4-FFF2-40B4-BE49-F238E27FC236}">
                <a16:creationId xmlns:a16="http://schemas.microsoft.com/office/drawing/2014/main" id="{77817371-9AE0-9D2E-524D-7C1736C21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18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6AF400B-581D-6CBC-2D4B-F90277E03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FF"/>
                </a:solidFill>
              </a:rPr>
              <a:t>PARTIAL PULPOTOMY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F5209B5-4B01-3145-FAB2-C39588976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/>
              <a:t>Shallow or CVEK pulpotomy </a:t>
            </a:r>
          </a:p>
          <a:p>
            <a:pPr eaLnBrk="1" hangingPunct="1"/>
            <a:r>
              <a:rPr lang="en-US" altLang="en-US" sz="2200"/>
              <a:t>Advantage over deep pulpotomy</a:t>
            </a:r>
          </a:p>
          <a:p>
            <a:pPr eaLnBrk="1" hangingPunct="1"/>
            <a:endParaRPr lang="en-US" altLang="en-US" sz="2200"/>
          </a:p>
          <a:p>
            <a:pPr eaLnBrk="1" hangingPunct="1"/>
            <a:r>
              <a:rPr lang="en-US" altLang="en-US" sz="2700"/>
              <a:t>Procedure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700"/>
          </a:p>
          <a:p>
            <a:pPr eaLnBrk="1" hangingPunct="1"/>
            <a:r>
              <a:rPr lang="en-US" altLang="en-US" sz="2200"/>
              <a:t>Prognosis – 94 to 96%</a:t>
            </a:r>
          </a:p>
          <a:p>
            <a:pPr eaLnBrk="1" hangingPunct="1"/>
            <a:endParaRPr lang="en-US" altLang="en-US" sz="2700"/>
          </a:p>
        </p:txBody>
      </p:sp>
      <p:pic>
        <p:nvPicPr>
          <p:cNvPr id="39941" name="Picture 5" descr="pilpo">
            <a:extLst>
              <a:ext uri="{FF2B5EF4-FFF2-40B4-BE49-F238E27FC236}">
                <a16:creationId xmlns:a16="http://schemas.microsoft.com/office/drawing/2014/main" id="{5FFA9C47-5105-9854-C935-6B0172E1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1"/>
            <a:ext cx="22796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plplpl">
            <a:extLst>
              <a:ext uri="{FF2B5EF4-FFF2-40B4-BE49-F238E27FC236}">
                <a16:creationId xmlns:a16="http://schemas.microsoft.com/office/drawing/2014/main" id="{02077F02-595E-77EE-C8C8-51C62239F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22923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polp">
            <a:extLst>
              <a:ext uri="{FF2B5EF4-FFF2-40B4-BE49-F238E27FC236}">
                <a16:creationId xmlns:a16="http://schemas.microsoft.com/office/drawing/2014/main" id="{E7BA8253-84BE-6C27-1DA1-15E6813A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pulo1">
            <a:extLst>
              <a:ext uri="{FF2B5EF4-FFF2-40B4-BE49-F238E27FC236}">
                <a16:creationId xmlns:a16="http://schemas.microsoft.com/office/drawing/2014/main" id="{AE12D60D-9983-2F00-DC0B-6416CC7D4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pllp">
            <a:extLst>
              <a:ext uri="{FF2B5EF4-FFF2-40B4-BE49-F238E27FC236}">
                <a16:creationId xmlns:a16="http://schemas.microsoft.com/office/drawing/2014/main" id="{95E227D9-3AC5-C7A1-4697-B8E3ABD18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 descr="pulpo3">
            <a:extLst>
              <a:ext uri="{FF2B5EF4-FFF2-40B4-BE49-F238E27FC236}">
                <a16:creationId xmlns:a16="http://schemas.microsoft.com/office/drawing/2014/main" id="{20102EA1-2871-3D69-579D-2FDACAF7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 descr="pplp">
            <a:extLst>
              <a:ext uri="{FF2B5EF4-FFF2-40B4-BE49-F238E27FC236}">
                <a16:creationId xmlns:a16="http://schemas.microsoft.com/office/drawing/2014/main" id="{02A75E87-003D-CE03-6C02-6704A04E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99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C3A18AC1-6B93-561F-61BD-3067BC348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85801"/>
            <a:ext cx="8229600" cy="5445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/>
              <a:t>Material of choice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		CaOH or MTA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		</a:t>
            </a:r>
            <a:r>
              <a:rPr lang="en-US" sz="2400" i="1">
                <a:effectLst/>
              </a:rPr>
              <a:t>The reparative dentin is consistently more uniform and thicker under MTA compared with CaOH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i="1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i="1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solidFill>
                  <a:srgbClr val="FF0000"/>
                </a:solidFill>
                <a:effectLst/>
              </a:rPr>
              <a:t>	</a:t>
            </a:r>
            <a:r>
              <a:rPr lang="en-US" sz="2800" i="1">
                <a:solidFill>
                  <a:srgbClr val="FF0000"/>
                </a:solidFill>
                <a:effectLst/>
              </a:rPr>
              <a:t>Heide And Cvek – </a:t>
            </a:r>
            <a:r>
              <a:rPr lang="en-US" sz="2400" i="1">
                <a:solidFill>
                  <a:srgbClr val="FF0000"/>
                </a:solidFill>
                <a:effectLst/>
              </a:rPr>
              <a:t>Safe to proceed with shallow pulpotomies upto 1 week post fracture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4574C18-F753-6CFE-E0E4-433B2750D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FF"/>
                </a:solidFill>
              </a:rPr>
              <a:t>FULL PULPOTOMY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C03ECAC-3C71-8B47-2189-76CB620A8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Traumatic exposures after 72 hours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Technique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Prognosis – 75%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0FF00"/>
                </a:solidFill>
              </a:rPr>
              <a:t>Contraindicated – mature teeth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</a:t>
            </a:r>
            <a:r>
              <a:rPr lang="en-US" altLang="en-US" sz="2200" i="1">
                <a:solidFill>
                  <a:srgbClr val="FF0000"/>
                </a:solidFill>
              </a:rPr>
              <a:t>pulpectomy has a success rate 95%, whereas if apical periodontitis develops, the prognosis of RCT drops to 80%.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EA80A0C8-376E-21EB-641A-3281B4831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51403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/>
              <a:t>Other treatments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en-US" sz="2800"/>
              <a:t>Pulpectomy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en-US" sz="2800"/>
              <a:t>Apexification procedures</a:t>
            </a:r>
          </a:p>
          <a:p>
            <a:pPr marL="609600" indent="-609600" eaLnBrk="1" hangingPunct="1">
              <a:buNone/>
              <a:defRPr/>
            </a:pPr>
            <a:endParaRPr lang="en-US" sz="2800"/>
          </a:p>
          <a:p>
            <a:pPr marL="609600" indent="-609600" eaLnBrk="1" hangingPunct="1">
              <a:buNone/>
              <a:defRPr/>
            </a:pPr>
            <a:r>
              <a:rPr lang="en-US"/>
              <a:t>			</a:t>
            </a:r>
          </a:p>
          <a:p>
            <a:pPr marL="609600" indent="-609600" eaLnBrk="1" hangingPunct="1">
              <a:buNone/>
              <a:defRPr/>
            </a:pPr>
            <a:r>
              <a:rPr lang="en-US"/>
              <a:t>			Pros and cons</a:t>
            </a:r>
          </a:p>
          <a:p>
            <a:pPr marL="609600" indent="-609600" eaLnBrk="1" hangingPunct="1">
              <a:buNone/>
              <a:defRPr/>
            </a:pPr>
            <a:endParaRPr lang="en-US"/>
          </a:p>
          <a:p>
            <a:pPr marL="609600" indent="-609600" eaLnBrk="1" hangingPunct="1">
              <a:buNone/>
              <a:defRPr/>
            </a:pPr>
            <a:endParaRPr lang="en-US" sz="2400"/>
          </a:p>
          <a:p>
            <a:pPr marL="609600" indent="-609600" eaLnBrk="1" hangingPunct="1">
              <a:buNone/>
              <a:defRPr/>
            </a:pPr>
            <a:r>
              <a:rPr lang="en-US" sz="2400"/>
              <a:t>CaOH apexification</a:t>
            </a:r>
            <a:r>
              <a:rPr lang="en-US"/>
              <a:t>		</a:t>
            </a:r>
            <a:r>
              <a:rPr lang="en-US" sz="2400"/>
              <a:t>MTA apexification</a:t>
            </a:r>
          </a:p>
        </p:txBody>
      </p:sp>
      <p:sp>
        <p:nvSpPr>
          <p:cNvPr id="57347" name="Line 16">
            <a:extLst>
              <a:ext uri="{FF2B5EF4-FFF2-40B4-BE49-F238E27FC236}">
                <a16:creationId xmlns:a16="http://schemas.microsoft.com/office/drawing/2014/main" id="{27C85D61-8557-F228-4334-291E31532E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4495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Line 17">
            <a:extLst>
              <a:ext uri="{FF2B5EF4-FFF2-40B4-BE49-F238E27FC236}">
                <a16:creationId xmlns:a16="http://schemas.microsoft.com/office/drawing/2014/main" id="{C5857418-1457-1824-17CC-EEAC9D5E6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419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57349" name="Picture 18" descr="signature">
            <a:extLst>
              <a:ext uri="{FF2B5EF4-FFF2-40B4-BE49-F238E27FC236}">
                <a16:creationId xmlns:a16="http://schemas.microsoft.com/office/drawing/2014/main" id="{4FB9F8B8-445B-81AE-B65E-2BD9B23E3F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00400"/>
            <a:ext cx="2362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ICAL">
  <a:themeElements>
    <a:clrScheme name="MEDICAL 3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F2F2F2"/>
      </a:accent1>
      <a:accent2>
        <a:srgbClr val="919191"/>
      </a:accent2>
      <a:accent3>
        <a:srgbClr val="FFFFFF"/>
      </a:accent3>
      <a:accent4>
        <a:srgbClr val="000000"/>
      </a:accent4>
      <a:accent5>
        <a:srgbClr val="F7F7F7"/>
      </a:accent5>
      <a:accent6>
        <a:srgbClr val="838383"/>
      </a:accent6>
      <a:hlink>
        <a:srgbClr val="DADADA"/>
      </a:hlink>
      <a:folHlink>
        <a:srgbClr val="676767"/>
      </a:folHlink>
    </a:clrScheme>
    <a:fontScheme name="MEDICAL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DICAL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1216</Words>
  <Application>Microsoft Office PowerPoint</Application>
  <PresentationFormat>Widescreen</PresentationFormat>
  <Paragraphs>308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Algerian</vt:lpstr>
      <vt:lpstr>Arial</vt:lpstr>
      <vt:lpstr>Arial Narrow</vt:lpstr>
      <vt:lpstr>Book Antiqua</vt:lpstr>
      <vt:lpstr>Calibri</vt:lpstr>
      <vt:lpstr>Times New Roman</vt:lpstr>
      <vt:lpstr>Wingdings</vt:lpstr>
      <vt:lpstr>Refined</vt:lpstr>
      <vt:lpstr>Orbit</vt:lpstr>
      <vt:lpstr>MEDICAL</vt:lpstr>
      <vt:lpstr>Generic</vt:lpstr>
      <vt:lpstr>PowerPoint Presentation</vt:lpstr>
      <vt:lpstr>Specific learning Objectives </vt:lpstr>
      <vt:lpstr>Table of Content </vt:lpstr>
      <vt:lpstr>Crown fracture (complicated)</vt:lpstr>
      <vt:lpstr>PowerPoint Presentation</vt:lpstr>
      <vt:lpstr>PARTIAL PULPOTOMY</vt:lpstr>
      <vt:lpstr>PowerPoint Presentation</vt:lpstr>
      <vt:lpstr>FULL PULPOTOMY</vt:lpstr>
      <vt:lpstr>PowerPoint Presentation</vt:lpstr>
      <vt:lpstr>CROWN – ROOT FRACTURE</vt:lpstr>
      <vt:lpstr>Crown root fracture and biological width</vt:lpstr>
      <vt:lpstr>Periodontal surgery</vt:lpstr>
      <vt:lpstr>Surgical extrusion (intra-alveolar transplantation)</vt:lpstr>
      <vt:lpstr>PowerPoint Presentation</vt:lpstr>
      <vt:lpstr>PowerPoint Presentation</vt:lpstr>
      <vt:lpstr>Healing after surgical extrusion</vt:lpstr>
      <vt:lpstr>Orthodontic extrusion</vt:lpstr>
      <vt:lpstr>PowerPoint Presentation</vt:lpstr>
      <vt:lpstr>PowerPoint Presentation</vt:lpstr>
      <vt:lpstr>Cracked tooth syndrome</vt:lpstr>
      <vt:lpstr>PowerPoint Presentation</vt:lpstr>
      <vt:lpstr>Vertical fracture</vt:lpstr>
      <vt:lpstr>PowerPoint Presentation</vt:lpstr>
      <vt:lpstr>PowerPoint Presentation</vt:lpstr>
      <vt:lpstr>Root fracture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Luxation injuries</vt:lpstr>
      <vt:lpstr>concussion</vt:lpstr>
      <vt:lpstr> Teaching Materials  </vt:lpstr>
      <vt:lpstr>TAKE HOME MESSEGE/ FOR THE TOPIC COVERED (SUMMARY)  </vt:lpstr>
      <vt:lpstr>Question &amp; Answer Session</vt:lpstr>
      <vt:lpstr>REFERENCES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DEORE</dc:creator>
  <cp:lastModifiedBy>shalvi wadighare</cp:lastModifiedBy>
  <cp:revision>5</cp:revision>
  <dcterms:created xsi:type="dcterms:W3CDTF">2023-04-18T18:15:02Z</dcterms:created>
  <dcterms:modified xsi:type="dcterms:W3CDTF">2023-04-19T04:53:59Z</dcterms:modified>
</cp:coreProperties>
</file>